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59" r:id="rId3"/>
    <p:sldId id="289" r:id="rId4"/>
    <p:sldId id="260" r:id="rId5"/>
    <p:sldId id="261" r:id="rId6"/>
    <p:sldId id="258" r:id="rId7"/>
    <p:sldId id="262" r:id="rId8"/>
    <p:sldId id="299" r:id="rId9"/>
    <p:sldId id="277" r:id="rId10"/>
    <p:sldId id="279" r:id="rId11"/>
    <p:sldId id="283" r:id="rId12"/>
    <p:sldId id="284" r:id="rId13"/>
    <p:sldId id="285" r:id="rId14"/>
    <p:sldId id="294" r:id="rId15"/>
    <p:sldId id="295" r:id="rId16"/>
    <p:sldId id="286" r:id="rId17"/>
    <p:sldId id="287" r:id="rId18"/>
    <p:sldId id="298" r:id="rId19"/>
    <p:sldId id="290" r:id="rId20"/>
    <p:sldId id="291" r:id="rId21"/>
    <p:sldId id="292"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A63"/>
    <a:srgbClr val="FFFF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94710" autoAdjust="0"/>
  </p:normalViewPr>
  <p:slideViewPr>
    <p:cSldViewPr snapToGrid="0">
      <p:cViewPr varScale="1">
        <p:scale>
          <a:sx n="78" d="100"/>
          <a:sy n="78" d="100"/>
        </p:scale>
        <p:origin x="878"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AE374-94DB-4E5D-8A25-19584632AD14}" type="datetimeFigureOut">
              <a:rPr lang="en-IN" smtClean="0"/>
              <a:t>04-10-2024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7C2AE-8CAD-47CC-A17F-8EF250F3D2E3}" type="slidenum">
              <a:rPr lang="en-IN" smtClean="0"/>
              <a:t>‹#›</a:t>
            </a:fld>
            <a:endParaRPr lang="en-IN"/>
          </a:p>
        </p:txBody>
      </p:sp>
    </p:spTree>
    <p:extLst>
      <p:ext uri="{BB962C8B-B14F-4D97-AF65-F5344CB8AC3E}">
        <p14:creationId xmlns:p14="http://schemas.microsoft.com/office/powerpoint/2010/main" val="3728430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17C2AE-8CAD-47CC-A17F-8EF250F3D2E3}" type="slidenum">
              <a:rPr lang="en-IN" smtClean="0"/>
              <a:t>21</a:t>
            </a:fld>
            <a:endParaRPr lang="en-IN"/>
          </a:p>
        </p:txBody>
      </p:sp>
    </p:spTree>
    <p:extLst>
      <p:ext uri="{BB962C8B-B14F-4D97-AF65-F5344CB8AC3E}">
        <p14:creationId xmlns:p14="http://schemas.microsoft.com/office/powerpoint/2010/main" val="2831239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4A48-30B6-2F56-8FE1-ACBA1094E3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5C3B6A5-5C87-3188-4ABF-FC05DCE96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1FDB9E-D502-B7E5-0CA7-03D58302C64B}"/>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5" name="Footer Placeholder 4">
            <a:extLst>
              <a:ext uri="{FF2B5EF4-FFF2-40B4-BE49-F238E27FC236}">
                <a16:creationId xmlns:a16="http://schemas.microsoft.com/office/drawing/2014/main" id="{AC7462B0-A5D9-C402-CFC9-E87D935130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60BA29-DD07-37D6-FD5C-B6904C82E251}"/>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23342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D797-DCA7-C616-AEC0-B8D764384C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6099E8-6A34-ACE6-4976-47192F6274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8F3FF7-0B27-CAF8-CE6A-1BCBB5ED7D42}"/>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5" name="Footer Placeholder 4">
            <a:extLst>
              <a:ext uri="{FF2B5EF4-FFF2-40B4-BE49-F238E27FC236}">
                <a16:creationId xmlns:a16="http://schemas.microsoft.com/office/drawing/2014/main" id="{6C6831CB-5C81-879B-86AD-D64FC162E8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CB673-2311-BF59-207C-13A82E12A2D3}"/>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4246483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E7E55-2686-D165-4BC8-13A056E4F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EA8A81-C13E-61AE-35B9-C6942D5601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123845-873E-2DD1-E070-194228403A7F}"/>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5" name="Footer Placeholder 4">
            <a:extLst>
              <a:ext uri="{FF2B5EF4-FFF2-40B4-BE49-F238E27FC236}">
                <a16:creationId xmlns:a16="http://schemas.microsoft.com/office/drawing/2014/main" id="{0B1FB96A-5148-909D-00C3-E9483707A5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9B15F5-0286-489E-004A-D809A9BAABBF}"/>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3115057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EF81-9F30-42C5-A1CD-BC3CD10E87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1983DD-011B-4116-B137-11D44B3F56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E22612-D012-4BC2-B13B-6E055C7859AE}"/>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5" name="Footer Placeholder 4">
            <a:extLst>
              <a:ext uri="{FF2B5EF4-FFF2-40B4-BE49-F238E27FC236}">
                <a16:creationId xmlns:a16="http://schemas.microsoft.com/office/drawing/2014/main" id="{14436CB4-1CE9-47BC-882B-EE6B094DAB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F9CE8B-E01E-4D0F-B086-40275844A719}"/>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1041694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51511-2795-4DD9-8D87-33ED45AF8A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6BA636-18BB-41A7-87BA-2FA72008F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B3BCF7-5896-47F2-B890-0E5C94799124}"/>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5" name="Footer Placeholder 4">
            <a:extLst>
              <a:ext uri="{FF2B5EF4-FFF2-40B4-BE49-F238E27FC236}">
                <a16:creationId xmlns:a16="http://schemas.microsoft.com/office/drawing/2014/main" id="{0093E37E-3953-409C-AB22-1E5DB380C1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E92380-4881-4A1B-A7B5-027EAFFB2F6C}"/>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887780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F9046-63F1-4CC2-B8A4-7D79CA9B20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809984-39B9-4DFC-AA8A-61ED4104D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97B0B-1A11-476D-BE76-2D27AF3CD19C}"/>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5" name="Footer Placeholder 4">
            <a:extLst>
              <a:ext uri="{FF2B5EF4-FFF2-40B4-BE49-F238E27FC236}">
                <a16:creationId xmlns:a16="http://schemas.microsoft.com/office/drawing/2014/main" id="{1D388008-E0AD-439B-A6F6-F506CDC557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4D9F43-8D66-4ED4-8F95-5235CCD7B021}"/>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2546574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E450-54DE-47CC-9EEC-5C51136EE4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DD3966-43F2-4F3C-9EE0-60C2926F3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E1146F-B777-4827-9064-B8CBFE6B12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DC23098-0F78-430F-B579-D443666A86D1}"/>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6" name="Footer Placeholder 5">
            <a:extLst>
              <a:ext uri="{FF2B5EF4-FFF2-40B4-BE49-F238E27FC236}">
                <a16:creationId xmlns:a16="http://schemas.microsoft.com/office/drawing/2014/main" id="{8C020942-5471-402C-B1D6-265FEA67C0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A23F1F-63A2-4F59-AD9C-E2ED197456DE}"/>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311614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552BB-06B3-454C-8E92-3CA4B4990A0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6AAA55-8C58-4C78-B044-D94866E24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6FE228-2A01-490B-BAD7-09A60983B8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2AD830-A72D-4A79-A306-1BABE4F9A9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5399BE-5004-4189-BE4B-87484166F9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48C483-E8C9-42FE-854A-3157610D3125}"/>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8" name="Footer Placeholder 7">
            <a:extLst>
              <a:ext uri="{FF2B5EF4-FFF2-40B4-BE49-F238E27FC236}">
                <a16:creationId xmlns:a16="http://schemas.microsoft.com/office/drawing/2014/main" id="{38AD5C60-8F1B-417E-9E35-CC9C03A175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2760F8-E5E8-4689-82A9-3B4D53E2E5F0}"/>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2079764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E3CA-7C95-43E4-A309-480C172929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5B85BD9-CC0D-47FE-9B10-651BF5125A68}"/>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4" name="Footer Placeholder 3">
            <a:extLst>
              <a:ext uri="{FF2B5EF4-FFF2-40B4-BE49-F238E27FC236}">
                <a16:creationId xmlns:a16="http://schemas.microsoft.com/office/drawing/2014/main" id="{AF00AFB6-18B4-4C7F-820C-7D9975BC57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6B60C2-8194-4060-95D5-D80291C6486F}"/>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348603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A1FA69-7E96-4488-A185-E8F7760E2483}"/>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3" name="Footer Placeholder 2">
            <a:extLst>
              <a:ext uri="{FF2B5EF4-FFF2-40B4-BE49-F238E27FC236}">
                <a16:creationId xmlns:a16="http://schemas.microsoft.com/office/drawing/2014/main" id="{966B2443-9908-4103-98DC-2B8AB5E3203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1394BA-E015-434D-B3F0-7C4358126BC1}"/>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6668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827B-84F2-45C5-8DD3-CCA23C88A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AE5317-1B1E-4E07-A341-248F7AD59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EB61C3-EC07-45F9-8AEA-6E0875C5F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F6273-6C0C-4204-A71C-FC7932D8541E}"/>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6" name="Footer Placeholder 5">
            <a:extLst>
              <a:ext uri="{FF2B5EF4-FFF2-40B4-BE49-F238E27FC236}">
                <a16:creationId xmlns:a16="http://schemas.microsoft.com/office/drawing/2014/main" id="{613702CC-21C4-4DD4-A95B-5E94FD81BD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DAC41F-494F-4E0F-96E1-A5E3CCB5E92D}"/>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42315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25B2-FCF7-F1C6-3603-9AFE694119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2D4A08-C654-B3BD-D77B-E17703278D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D93E36-2C95-BF90-268C-525E534CC0F8}"/>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5" name="Footer Placeholder 4">
            <a:extLst>
              <a:ext uri="{FF2B5EF4-FFF2-40B4-BE49-F238E27FC236}">
                <a16:creationId xmlns:a16="http://schemas.microsoft.com/office/drawing/2014/main" id="{AC12B269-9DC3-59B7-4F40-09F0B409B9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F56789-6702-AC0B-18F0-745DCC0347C5}"/>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306293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317F-9471-4E9C-AED3-47724FB61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06BD287-1DF2-4538-AF43-1244AAF86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0BDDB0-F26A-4472-B695-393B449EC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5E853-D7E0-4290-85A4-0664552C11DC}"/>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6" name="Footer Placeholder 5">
            <a:extLst>
              <a:ext uri="{FF2B5EF4-FFF2-40B4-BE49-F238E27FC236}">
                <a16:creationId xmlns:a16="http://schemas.microsoft.com/office/drawing/2014/main" id="{8B469F6E-962A-4ED4-BA6F-38FF212E5F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3D8E5C-A943-4234-8EBC-F4A07CFA8EEF}"/>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2417252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8986-8905-49DB-BE3B-E5B9FBCBC0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D258C3-B141-46C8-B6C0-0426718D0E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DDB9A-E09C-473F-B3EE-CAB60C1DAB42}"/>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5" name="Footer Placeholder 4">
            <a:extLst>
              <a:ext uri="{FF2B5EF4-FFF2-40B4-BE49-F238E27FC236}">
                <a16:creationId xmlns:a16="http://schemas.microsoft.com/office/drawing/2014/main" id="{C3B557F2-6C19-42A4-8C02-DD7EECCDE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7542CC-BD4F-439D-A780-5185269BBF8B}"/>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4185457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4E961F-CC9C-4965-ADBA-396529CD36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76165E-C827-4DB1-ABCC-66D734EA5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518D53-ABEB-4FEF-BB71-5D6460677EEA}"/>
              </a:ext>
            </a:extLst>
          </p:cNvPr>
          <p:cNvSpPr>
            <a:spLocks noGrp="1"/>
          </p:cNvSpPr>
          <p:nvPr>
            <p:ph type="dt" sz="half" idx="10"/>
          </p:nvPr>
        </p:nvSpPr>
        <p:spPr/>
        <p:txBody>
          <a:bodyPr/>
          <a:lstStyle/>
          <a:p>
            <a:fld id="{E2AF50E8-7ADA-4DA5-8070-6A7D632EB2F6}" type="datetimeFigureOut">
              <a:rPr lang="en-IN" smtClean="0"/>
              <a:t>04-10-2024</a:t>
            </a:fld>
            <a:endParaRPr lang="en-IN"/>
          </a:p>
        </p:txBody>
      </p:sp>
      <p:sp>
        <p:nvSpPr>
          <p:cNvPr id="5" name="Footer Placeholder 4">
            <a:extLst>
              <a:ext uri="{FF2B5EF4-FFF2-40B4-BE49-F238E27FC236}">
                <a16:creationId xmlns:a16="http://schemas.microsoft.com/office/drawing/2014/main" id="{90C2F91A-16AF-4A26-A89E-C72DA1548E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B9FD83-7A22-42DE-8F7F-9295A15A0B6A}"/>
              </a:ext>
            </a:extLst>
          </p:cNvPr>
          <p:cNvSpPr>
            <a:spLocks noGrp="1"/>
          </p:cNvSpPr>
          <p:nvPr>
            <p:ph type="sldNum" sz="quarter" idx="12"/>
          </p:nvPr>
        </p:nvSpPr>
        <p:spPr/>
        <p:txBody>
          <a:bodyPr/>
          <a:lstStyle/>
          <a:p>
            <a:fld id="{12353A5F-1A0F-4805-90A5-412CE10AB7FF}" type="slidenum">
              <a:rPr lang="en-IN" smtClean="0"/>
              <a:t>‹#›</a:t>
            </a:fld>
            <a:endParaRPr lang="en-IN"/>
          </a:p>
        </p:txBody>
      </p:sp>
    </p:spTree>
    <p:extLst>
      <p:ext uri="{BB962C8B-B14F-4D97-AF65-F5344CB8AC3E}">
        <p14:creationId xmlns:p14="http://schemas.microsoft.com/office/powerpoint/2010/main" val="301217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4C67-2642-BF41-4646-9303BBB8ED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446E45-E9E6-E2FD-0475-A38E3A6E0A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DDD31C-234C-50F1-9887-98367D84406A}"/>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5" name="Footer Placeholder 4">
            <a:extLst>
              <a:ext uri="{FF2B5EF4-FFF2-40B4-BE49-F238E27FC236}">
                <a16:creationId xmlns:a16="http://schemas.microsoft.com/office/drawing/2014/main" id="{59E9B2AA-7806-269A-2DA5-E17B3228D9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9CD1C-9941-34FF-59CD-10B44822E85E}"/>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78066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F478-BDD2-92A7-9555-0DFD78C0CD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4965DA-57CD-9221-B83A-03DD3835D6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1AFC92-2B81-AC43-91D9-9EB04A5BCC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AF3526-1B5E-71C8-BA44-50AFF9DE1121}"/>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6" name="Footer Placeholder 5">
            <a:extLst>
              <a:ext uri="{FF2B5EF4-FFF2-40B4-BE49-F238E27FC236}">
                <a16:creationId xmlns:a16="http://schemas.microsoft.com/office/drawing/2014/main" id="{C0ADE87A-325A-2C01-8A83-1D39A8F877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B2B468-B18F-DB90-FF96-6255BECE1015}"/>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289991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4C4F-7FC6-3D35-E82E-5613B240DF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CDE9C5-80F2-E168-7BDF-E4D37E4671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53DBD8-B5DE-A2C5-61FD-0181125BD5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4B21D4-DB02-F002-B2BF-541AD176FC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58D825-B481-C053-B1A2-41AA3BDF6D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B45C61-4858-B27A-2735-154C58908205}"/>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8" name="Footer Placeholder 7">
            <a:extLst>
              <a:ext uri="{FF2B5EF4-FFF2-40B4-BE49-F238E27FC236}">
                <a16:creationId xmlns:a16="http://schemas.microsoft.com/office/drawing/2014/main" id="{EC9C2873-5564-6266-CE48-0517FCACC4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2D7624-14CF-D73C-DB97-CEE233623D99}"/>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116430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32FE-805D-C09B-96AB-E2EFA4EC0F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F0275E-7473-5A68-C7DB-5F22B534EB67}"/>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4" name="Footer Placeholder 3">
            <a:extLst>
              <a:ext uri="{FF2B5EF4-FFF2-40B4-BE49-F238E27FC236}">
                <a16:creationId xmlns:a16="http://schemas.microsoft.com/office/drawing/2014/main" id="{ABBFA807-8B39-3DE4-04AE-F7B559C8EF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4BEFE23-6E9E-5FA0-B41A-3188BDBF9C87}"/>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258160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0A22C7-A491-BC94-1255-8780BD2BA6A7}"/>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3" name="Footer Placeholder 2">
            <a:extLst>
              <a:ext uri="{FF2B5EF4-FFF2-40B4-BE49-F238E27FC236}">
                <a16:creationId xmlns:a16="http://schemas.microsoft.com/office/drawing/2014/main" id="{9B758044-D13B-535F-16A4-7B7F2882FC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BF928F-36BB-2379-81AC-4D2C7303AC92}"/>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980375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F9A2-03C8-CC90-A97F-8C30508C0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DA26725-04B8-A288-9545-06D11D6F32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604531-FD2F-5EBF-3D8C-6B12C9876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676ED-A3EF-AFB2-25CD-C34417E6FE23}"/>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6" name="Footer Placeholder 5">
            <a:extLst>
              <a:ext uri="{FF2B5EF4-FFF2-40B4-BE49-F238E27FC236}">
                <a16:creationId xmlns:a16="http://schemas.microsoft.com/office/drawing/2014/main" id="{63C8A968-69AB-FBD2-298A-91BB22522D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87AFDC-C3A6-E8C0-F165-4C5D960193C7}"/>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4043008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E8C7-45C1-1610-0452-915B5E05C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F729C7-D70B-21AD-E593-56819F0E67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97B378-CC65-A93B-CF57-6AFF66664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EF0C6-C068-D7E9-4BD1-4B03660E9676}"/>
              </a:ext>
            </a:extLst>
          </p:cNvPr>
          <p:cNvSpPr>
            <a:spLocks noGrp="1"/>
          </p:cNvSpPr>
          <p:nvPr>
            <p:ph type="dt" sz="half" idx="10"/>
          </p:nvPr>
        </p:nvSpPr>
        <p:spPr/>
        <p:txBody>
          <a:bodyPr/>
          <a:lstStyle/>
          <a:p>
            <a:fld id="{06C4FC40-EF2E-47D1-BEF9-2E18C19208CC}" type="datetimeFigureOut">
              <a:rPr lang="en-IN" smtClean="0"/>
              <a:t>04-10-2024</a:t>
            </a:fld>
            <a:endParaRPr lang="en-IN"/>
          </a:p>
        </p:txBody>
      </p:sp>
      <p:sp>
        <p:nvSpPr>
          <p:cNvPr id="6" name="Footer Placeholder 5">
            <a:extLst>
              <a:ext uri="{FF2B5EF4-FFF2-40B4-BE49-F238E27FC236}">
                <a16:creationId xmlns:a16="http://schemas.microsoft.com/office/drawing/2014/main" id="{A395FE8C-E07D-0C2D-2DD0-84D5D60C8A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672773-C2D8-A633-D534-AF4CFC6332E8}"/>
              </a:ext>
            </a:extLst>
          </p:cNvPr>
          <p:cNvSpPr>
            <a:spLocks noGrp="1"/>
          </p:cNvSpPr>
          <p:nvPr>
            <p:ph type="sldNum" sz="quarter" idx="12"/>
          </p:nvPr>
        </p:nvSpPr>
        <p:spPr/>
        <p:txBody>
          <a:bodyPr/>
          <a:lstStyle/>
          <a:p>
            <a:fld id="{D6F819C1-21C6-47FD-87B0-47CA01580376}" type="slidenum">
              <a:rPr lang="en-IN" smtClean="0"/>
              <a:t>‹#›</a:t>
            </a:fld>
            <a:endParaRPr lang="en-IN"/>
          </a:p>
        </p:txBody>
      </p:sp>
    </p:spTree>
    <p:extLst>
      <p:ext uri="{BB962C8B-B14F-4D97-AF65-F5344CB8AC3E}">
        <p14:creationId xmlns:p14="http://schemas.microsoft.com/office/powerpoint/2010/main" val="249101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ED5122-6B18-6F8F-92D6-C6CC461DB7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5CAC1B-CA8D-04F7-A8E1-29322C253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8B799F-1CDB-A674-398E-4A6517BD2E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C4FC40-EF2E-47D1-BEF9-2E18C19208CC}" type="datetimeFigureOut">
              <a:rPr lang="en-IN" smtClean="0"/>
              <a:t>04-10-2024</a:t>
            </a:fld>
            <a:endParaRPr lang="en-IN"/>
          </a:p>
        </p:txBody>
      </p:sp>
      <p:sp>
        <p:nvSpPr>
          <p:cNvPr id="5" name="Footer Placeholder 4">
            <a:extLst>
              <a:ext uri="{FF2B5EF4-FFF2-40B4-BE49-F238E27FC236}">
                <a16:creationId xmlns:a16="http://schemas.microsoft.com/office/drawing/2014/main" id="{48EF5247-B2DD-DE14-86EE-1ACDBA69C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1E02AB5-EDBF-D445-F258-3740A258FE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F819C1-21C6-47FD-87B0-47CA01580376}" type="slidenum">
              <a:rPr lang="en-IN" smtClean="0"/>
              <a:t>‹#›</a:t>
            </a:fld>
            <a:endParaRPr lang="en-IN"/>
          </a:p>
        </p:txBody>
      </p:sp>
    </p:spTree>
    <p:extLst>
      <p:ext uri="{BB962C8B-B14F-4D97-AF65-F5344CB8AC3E}">
        <p14:creationId xmlns:p14="http://schemas.microsoft.com/office/powerpoint/2010/main" val="3221375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77F037-AB8F-4FE2-81F9-7B290521C9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B74529-ECCC-4CCC-92D1-7E199BC64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EA92A5-39FD-41D3-94A5-EED532B728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F50E8-7ADA-4DA5-8070-6A7D632EB2F6}" type="datetimeFigureOut">
              <a:rPr lang="en-IN" smtClean="0"/>
              <a:t>04-10-2024</a:t>
            </a:fld>
            <a:endParaRPr lang="en-IN"/>
          </a:p>
        </p:txBody>
      </p:sp>
      <p:sp>
        <p:nvSpPr>
          <p:cNvPr id="5" name="Footer Placeholder 4">
            <a:extLst>
              <a:ext uri="{FF2B5EF4-FFF2-40B4-BE49-F238E27FC236}">
                <a16:creationId xmlns:a16="http://schemas.microsoft.com/office/drawing/2014/main" id="{5156ED56-EEFE-48F2-A449-85C5F8033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F6D3E9-6EFE-4C1E-B227-B85BF3896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353A5F-1A0F-4805-90A5-412CE10AB7FF}" type="slidenum">
              <a:rPr lang="en-IN" smtClean="0"/>
              <a:t>‹#›</a:t>
            </a:fld>
            <a:endParaRPr lang="en-IN"/>
          </a:p>
        </p:txBody>
      </p:sp>
    </p:spTree>
    <p:extLst>
      <p:ext uri="{BB962C8B-B14F-4D97-AF65-F5344CB8AC3E}">
        <p14:creationId xmlns:p14="http://schemas.microsoft.com/office/powerpoint/2010/main" val="2490837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09DEC14-5E65-4573-85F6-518D73813BC9}"/>
              </a:ext>
            </a:extLst>
          </p:cNvPr>
          <p:cNvSpPr txBox="1"/>
          <p:nvPr/>
        </p:nvSpPr>
        <p:spPr>
          <a:xfrm>
            <a:off x="178183" y="2014866"/>
            <a:ext cx="7306302" cy="2308324"/>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BANK LOAN</a:t>
            </a:r>
          </a:p>
          <a:p>
            <a:r>
              <a:rPr lang="en-US"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ANALYTICS</a:t>
            </a:r>
            <a:endParaRPr lang="en-IN"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pic>
        <p:nvPicPr>
          <p:cNvPr id="9" name="Picture 8">
            <a:extLst>
              <a:ext uri="{FF2B5EF4-FFF2-40B4-BE49-F238E27FC236}">
                <a16:creationId xmlns:a16="http://schemas.microsoft.com/office/drawing/2014/main" id="{950DC425-F904-BF89-A491-AE5F732F1E36}"/>
              </a:ext>
            </a:extLst>
          </p:cNvPr>
          <p:cNvPicPr>
            <a:picLocks noChangeAspect="1"/>
          </p:cNvPicPr>
          <p:nvPr/>
        </p:nvPicPr>
        <p:blipFill>
          <a:blip r:embed="rId2">
            <a:alphaModFix amt="9000"/>
            <a:extLst>
              <a:ext uri="{28A0092B-C50C-407E-A947-70E740481C1C}">
                <a14:useLocalDpi xmlns:a14="http://schemas.microsoft.com/office/drawing/2010/main" val="0"/>
              </a:ext>
            </a:extLst>
          </a:blip>
          <a:stretch>
            <a:fillRect/>
          </a:stretch>
        </p:blipFill>
        <p:spPr>
          <a:xfrm>
            <a:off x="-95505" y="11193"/>
            <a:ext cx="2946594" cy="2562225"/>
          </a:xfrm>
          <a:prstGeom prst="rect">
            <a:avLst/>
          </a:prstGeom>
        </p:spPr>
      </p:pic>
      <p:sp>
        <p:nvSpPr>
          <p:cNvPr id="2" name="Freeform: Shape 1">
            <a:extLst>
              <a:ext uri="{FF2B5EF4-FFF2-40B4-BE49-F238E27FC236}">
                <a16:creationId xmlns:a16="http://schemas.microsoft.com/office/drawing/2014/main" id="{E40B862A-D8E1-B8BD-C59D-B623DC08CC76}"/>
              </a:ext>
            </a:extLst>
          </p:cNvPr>
          <p:cNvSpPr/>
          <p:nvPr/>
        </p:nvSpPr>
        <p:spPr>
          <a:xfrm>
            <a:off x="9137374" y="148281"/>
            <a:ext cx="5715" cy="5715"/>
          </a:xfrm>
          <a:custGeom>
            <a:avLst/>
            <a:gdLst/>
            <a:ahLst/>
            <a:cxnLst/>
            <a:rect l="l" t="t" r="r" b="b"/>
            <a:pathLst>
              <a:path/>
            </a:pathLst>
          </a:custGeom>
          <a:solidFill>
            <a:srgbClr val="BDBDBE"/>
          </a:solidFill>
          <a:ln w="5715" cap="flat">
            <a:noFill/>
            <a:prstDash val="solid"/>
            <a:miter/>
          </a:ln>
        </p:spPr>
        <p:txBody>
          <a:bodyPr rtlCol="0" anchor="ctr"/>
          <a:lstStyle/>
          <a:p>
            <a:endParaRPr lang="en-US"/>
          </a:p>
        </p:txBody>
      </p:sp>
      <p:sp>
        <p:nvSpPr>
          <p:cNvPr id="3" name="Freeform: Shape 2">
            <a:extLst>
              <a:ext uri="{FF2B5EF4-FFF2-40B4-BE49-F238E27FC236}">
                <a16:creationId xmlns:a16="http://schemas.microsoft.com/office/drawing/2014/main" id="{405DA03A-F3E5-660D-85E7-641D0A4DEE64}"/>
              </a:ext>
            </a:extLst>
          </p:cNvPr>
          <p:cNvSpPr/>
          <p:nvPr/>
        </p:nvSpPr>
        <p:spPr>
          <a:xfrm>
            <a:off x="9137374" y="148281"/>
            <a:ext cx="5715" cy="5715"/>
          </a:xfrm>
          <a:custGeom>
            <a:avLst/>
            <a:gdLst/>
            <a:ahLst/>
            <a:cxnLst/>
            <a:rect l="l" t="t" r="r" b="b"/>
            <a:pathLst>
              <a:path/>
            </a:pathLst>
          </a:custGeom>
          <a:solidFill>
            <a:srgbClr val="BDBDBE"/>
          </a:solidFill>
          <a:ln w="571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BD0D95F-E0D6-B2E1-AADB-A836B7B28CD3}"/>
              </a:ext>
            </a:extLst>
          </p:cNvPr>
          <p:cNvSpPr/>
          <p:nvPr/>
        </p:nvSpPr>
        <p:spPr>
          <a:xfrm>
            <a:off x="9137374" y="148281"/>
            <a:ext cx="5715" cy="5715"/>
          </a:xfrm>
          <a:custGeom>
            <a:avLst/>
            <a:gdLst/>
            <a:ahLst/>
            <a:cxnLst/>
            <a:rect l="l" t="t" r="r" b="b"/>
            <a:pathLst>
              <a:path/>
            </a:pathLst>
          </a:custGeom>
          <a:solidFill>
            <a:srgbClr val="BDBDBE"/>
          </a:solidFill>
          <a:ln w="571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369A89B3-0B64-E269-71E8-A2E9483848C8}"/>
              </a:ext>
            </a:extLst>
          </p:cNvPr>
          <p:cNvGrpSpPr/>
          <p:nvPr/>
        </p:nvGrpSpPr>
        <p:grpSpPr>
          <a:xfrm>
            <a:off x="6301399" y="296562"/>
            <a:ext cx="5651075" cy="6561438"/>
            <a:chOff x="6378681" y="296562"/>
            <a:chExt cx="5719336" cy="6561438"/>
          </a:xfrm>
        </p:grpSpPr>
        <p:sp>
          <p:nvSpPr>
            <p:cNvPr id="11" name="Oval 10">
              <a:extLst>
                <a:ext uri="{FF2B5EF4-FFF2-40B4-BE49-F238E27FC236}">
                  <a16:creationId xmlns:a16="http://schemas.microsoft.com/office/drawing/2014/main" id="{9B716286-0E72-3995-036F-DFC481E94CA0}"/>
                </a:ext>
              </a:extLst>
            </p:cNvPr>
            <p:cNvSpPr/>
            <p:nvPr/>
          </p:nvSpPr>
          <p:spPr>
            <a:xfrm>
              <a:off x="6650876" y="553163"/>
              <a:ext cx="5136805" cy="51368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47A8721-0A20-67D8-E616-130BBFA8D863}"/>
                </a:ext>
              </a:extLst>
            </p:cNvPr>
            <p:cNvGrpSpPr/>
            <p:nvPr/>
          </p:nvGrpSpPr>
          <p:grpSpPr>
            <a:xfrm>
              <a:off x="6378681" y="296562"/>
              <a:ext cx="5719336" cy="6561438"/>
              <a:chOff x="3515467" y="967313"/>
              <a:chExt cx="5134319" cy="5890287"/>
            </a:xfrm>
          </p:grpSpPr>
          <p:sp>
            <p:nvSpPr>
              <p:cNvPr id="18" name="Freeform: Shape 17">
                <a:extLst>
                  <a:ext uri="{FF2B5EF4-FFF2-40B4-BE49-F238E27FC236}">
                    <a16:creationId xmlns:a16="http://schemas.microsoft.com/office/drawing/2014/main" id="{255B17E6-F51D-E878-C525-C37867D684FC}"/>
                  </a:ext>
                </a:extLst>
              </p:cNvPr>
              <p:cNvSpPr/>
              <p:nvPr/>
            </p:nvSpPr>
            <p:spPr>
              <a:xfrm>
                <a:off x="4417790" y="1550506"/>
                <a:ext cx="2914650" cy="1000125"/>
              </a:xfrm>
              <a:custGeom>
                <a:avLst/>
                <a:gdLst>
                  <a:gd name="connsiteX0" fmla="*/ 17888 w 2914650"/>
                  <a:gd name="connsiteY0" fmla="*/ 1001299 h 1000125"/>
                  <a:gd name="connsiteX1" fmla="*/ 275577 w 2914650"/>
                  <a:gd name="connsiteY1" fmla="*/ 639483 h 1000125"/>
                  <a:gd name="connsiteX2" fmla="*/ 2909049 w 2914650"/>
                  <a:gd name="connsiteY2" fmla="*/ 464603 h 1000125"/>
                  <a:gd name="connsiteX3" fmla="*/ 2919279 w 2914650"/>
                  <a:gd name="connsiteY3" fmla="*/ 453173 h 1000125"/>
                  <a:gd name="connsiteX4" fmla="*/ 264376 w 2914650"/>
                  <a:gd name="connsiteY4" fmla="*/ 629138 h 1000125"/>
                  <a:gd name="connsiteX5" fmla="*/ 0 w 2914650"/>
                  <a:gd name="connsiteY5" fmla="*/ 1001128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650" h="1000125">
                    <a:moveTo>
                      <a:pt x="17888" y="1001299"/>
                    </a:moveTo>
                    <a:cubicBezTo>
                      <a:pt x="89331" y="871026"/>
                      <a:pt x="175816" y="749588"/>
                      <a:pt x="275577" y="639483"/>
                    </a:cubicBezTo>
                    <a:cubicBezTo>
                      <a:pt x="963949" y="-120613"/>
                      <a:pt x="2132267" y="-193193"/>
                      <a:pt x="2909049" y="464603"/>
                    </a:cubicBezTo>
                    <a:lnTo>
                      <a:pt x="2919279" y="453173"/>
                    </a:lnTo>
                    <a:cubicBezTo>
                      <a:pt x="2131655" y="-213693"/>
                      <a:pt x="957102" y="-135843"/>
                      <a:pt x="264376" y="629138"/>
                    </a:cubicBezTo>
                    <a:cubicBezTo>
                      <a:pt x="161832" y="742232"/>
                      <a:pt x="73083" y="867100"/>
                      <a:pt x="0" y="1001128"/>
                    </a:cubicBezTo>
                    <a:close/>
                  </a:path>
                </a:pathLst>
              </a:custGeom>
              <a:solidFill>
                <a:srgbClr val="FFFFFF"/>
              </a:solidFill>
              <a:ln w="57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00C70B1-2AAC-F426-9F75-B5FDAE2E3951}"/>
                  </a:ext>
                </a:extLst>
              </p:cNvPr>
              <p:cNvSpPr/>
              <p:nvPr/>
            </p:nvSpPr>
            <p:spPr>
              <a:xfrm>
                <a:off x="4186879" y="3354991"/>
                <a:ext cx="588645" cy="1480185"/>
              </a:xfrm>
              <a:custGeom>
                <a:avLst/>
                <a:gdLst>
                  <a:gd name="connsiteX0" fmla="*/ 19228 w 588645"/>
                  <a:gd name="connsiteY0" fmla="*/ 0 h 1480185"/>
                  <a:gd name="connsiteX1" fmla="*/ 3054 w 588645"/>
                  <a:gd name="connsiteY1" fmla="*/ 0 h 1480185"/>
                  <a:gd name="connsiteX2" fmla="*/ 2368 w 588645"/>
                  <a:gd name="connsiteY2" fmla="*/ 204083 h 1480185"/>
                  <a:gd name="connsiteX3" fmla="*/ 582441 w 588645"/>
                  <a:gd name="connsiteY3" fmla="*/ 1484243 h 1480185"/>
                  <a:gd name="connsiteX4" fmla="*/ 592671 w 588645"/>
                  <a:gd name="connsiteY4" fmla="*/ 1472813 h 1480185"/>
                  <a:gd name="connsiteX5" fmla="*/ 19228 w 588645"/>
                  <a:gd name="connsiteY5" fmla="*/ 0 h 148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645" h="1480185">
                    <a:moveTo>
                      <a:pt x="19228" y="0"/>
                    </a:moveTo>
                    <a:lnTo>
                      <a:pt x="3054" y="0"/>
                    </a:lnTo>
                    <a:cubicBezTo>
                      <a:pt x="-775" y="67969"/>
                      <a:pt x="-1004" y="136091"/>
                      <a:pt x="2368" y="204083"/>
                    </a:cubicBezTo>
                    <a:cubicBezTo>
                      <a:pt x="25034" y="689252"/>
                      <a:pt x="232597" y="1147326"/>
                      <a:pt x="582441" y="1484243"/>
                    </a:cubicBezTo>
                    <a:lnTo>
                      <a:pt x="592671" y="1472813"/>
                    </a:lnTo>
                    <a:cubicBezTo>
                      <a:pt x="182562" y="1075849"/>
                      <a:pt x="-11119" y="533724"/>
                      <a:pt x="19228" y="0"/>
                    </a:cubicBezTo>
                    <a:close/>
                  </a:path>
                </a:pathLst>
              </a:custGeom>
              <a:solidFill>
                <a:srgbClr val="FFFFFF"/>
              </a:solidFill>
              <a:ln w="57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7C27E7F-EBC8-94A8-AAE3-B028197D70BA}"/>
                  </a:ext>
                </a:extLst>
              </p:cNvPr>
              <p:cNvSpPr/>
              <p:nvPr/>
            </p:nvSpPr>
            <p:spPr>
              <a:xfrm rot="1056537">
                <a:off x="7978590" y="2717471"/>
                <a:ext cx="68580" cy="102870"/>
              </a:xfrm>
              <a:custGeom>
                <a:avLst/>
                <a:gdLst>
                  <a:gd name="connsiteX0" fmla="*/ 72295 w 68580"/>
                  <a:gd name="connsiteY0" fmla="*/ 104470 h 102870"/>
                  <a:gd name="connsiteX1" fmla="*/ 11087 w 68580"/>
                  <a:gd name="connsiteY1" fmla="*/ 0 h 102870"/>
                  <a:gd name="connsiteX2" fmla="*/ 0 w 68580"/>
                  <a:gd name="connsiteY2" fmla="*/ 12287 h 102870"/>
                  <a:gd name="connsiteX3" fmla="*/ 53778 w 68580"/>
                  <a:gd name="connsiteY3" fmla="*/ 104470 h 102870"/>
                </a:gdLst>
                <a:ahLst/>
                <a:cxnLst>
                  <a:cxn ang="0">
                    <a:pos x="connsiteX0" y="connsiteY0"/>
                  </a:cxn>
                  <a:cxn ang="0">
                    <a:pos x="connsiteX1" y="connsiteY1"/>
                  </a:cxn>
                  <a:cxn ang="0">
                    <a:pos x="connsiteX2" y="connsiteY2"/>
                  </a:cxn>
                  <a:cxn ang="0">
                    <a:pos x="connsiteX3" y="connsiteY3"/>
                  </a:cxn>
                </a:cxnLst>
                <a:rect l="l" t="t" r="r" b="b"/>
                <a:pathLst>
                  <a:path w="68580" h="102870">
                    <a:moveTo>
                      <a:pt x="72295" y="104470"/>
                    </a:moveTo>
                    <a:cubicBezTo>
                      <a:pt x="53052" y="69037"/>
                      <a:pt x="32650" y="34216"/>
                      <a:pt x="11087" y="0"/>
                    </a:cubicBezTo>
                    <a:lnTo>
                      <a:pt x="0" y="12287"/>
                    </a:lnTo>
                    <a:cubicBezTo>
                      <a:pt x="19048" y="42765"/>
                      <a:pt x="36976" y="73495"/>
                      <a:pt x="53778" y="104470"/>
                    </a:cubicBezTo>
                    <a:close/>
                  </a:path>
                </a:pathLst>
              </a:custGeom>
              <a:solidFill>
                <a:srgbClr val="FFFFFF"/>
              </a:solidFill>
              <a:ln w="571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4BDF7E-AC52-5B66-C098-4FFA28B1E765}"/>
                  </a:ext>
                </a:extLst>
              </p:cNvPr>
              <p:cNvSpPr/>
              <p:nvPr/>
            </p:nvSpPr>
            <p:spPr>
              <a:xfrm>
                <a:off x="5248694" y="3354991"/>
                <a:ext cx="2760345" cy="2023110"/>
              </a:xfrm>
              <a:custGeom>
                <a:avLst/>
                <a:gdLst>
                  <a:gd name="connsiteX0" fmla="*/ 2762517 w 2760345"/>
                  <a:gd name="connsiteY0" fmla="*/ 0 h 2023110"/>
                  <a:gd name="connsiteX1" fmla="*/ 2746286 w 2760345"/>
                  <a:gd name="connsiteY1" fmla="*/ 0 h 2023110"/>
                  <a:gd name="connsiteX2" fmla="*/ 2259197 w 2760345"/>
                  <a:gd name="connsiteY2" fmla="*/ 1383945 h 2023110"/>
                  <a:gd name="connsiteX3" fmla="*/ 11144 w 2760345"/>
                  <a:gd name="connsiteY3" fmla="*/ 1811655 h 2023110"/>
                  <a:gd name="connsiteX4" fmla="*/ 0 w 2760345"/>
                  <a:gd name="connsiteY4" fmla="*/ 1823942 h 2023110"/>
                  <a:gd name="connsiteX5" fmla="*/ 2566075 w 2760345"/>
                  <a:gd name="connsiteY5" fmla="*/ 960194 h 2023110"/>
                  <a:gd name="connsiteX6" fmla="*/ 2763374 w 2760345"/>
                  <a:gd name="connsiteY6" fmla="*/ 14859 h 20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0345" h="2023110">
                    <a:moveTo>
                      <a:pt x="2762517" y="0"/>
                    </a:moveTo>
                    <a:lnTo>
                      <a:pt x="2746286" y="0"/>
                    </a:lnTo>
                    <a:cubicBezTo>
                      <a:pt x="2776650" y="508047"/>
                      <a:pt x="2601074" y="1006909"/>
                      <a:pt x="2259197" y="1383945"/>
                    </a:cubicBezTo>
                    <a:cubicBezTo>
                      <a:pt x="1677353" y="2026425"/>
                      <a:pt x="752551" y="2177530"/>
                      <a:pt x="11144" y="1811655"/>
                    </a:cubicBezTo>
                    <a:lnTo>
                      <a:pt x="0" y="1823942"/>
                    </a:lnTo>
                    <a:cubicBezTo>
                      <a:pt x="947119" y="2294030"/>
                      <a:pt x="2095993" y="1907319"/>
                      <a:pt x="2566075" y="960194"/>
                    </a:cubicBezTo>
                    <a:cubicBezTo>
                      <a:pt x="2711539" y="667118"/>
                      <a:pt x="2779468" y="341654"/>
                      <a:pt x="2763374" y="14859"/>
                    </a:cubicBezTo>
                    <a:close/>
                  </a:path>
                </a:pathLst>
              </a:custGeom>
              <a:solidFill>
                <a:srgbClr val="FFFFFF"/>
              </a:solidFill>
              <a:ln w="571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55E05DB-9241-4840-70F7-487D251159E8}"/>
                  </a:ext>
                </a:extLst>
              </p:cNvPr>
              <p:cNvSpPr/>
              <p:nvPr/>
            </p:nvSpPr>
            <p:spPr>
              <a:xfrm>
                <a:off x="6869525" y="5315636"/>
                <a:ext cx="85725" cy="45720"/>
              </a:xfrm>
              <a:custGeom>
                <a:avLst/>
                <a:gdLst>
                  <a:gd name="connsiteX0" fmla="*/ 5887 w 85725"/>
                  <a:gd name="connsiteY0" fmla="*/ 50749 h 45720"/>
                  <a:gd name="connsiteX1" fmla="*/ 89154 w 85725"/>
                  <a:gd name="connsiteY1" fmla="*/ 13773 h 45720"/>
                  <a:gd name="connsiteX2" fmla="*/ 82639 w 85725"/>
                  <a:gd name="connsiteY2" fmla="*/ 0 h 45720"/>
                  <a:gd name="connsiteX3" fmla="*/ 0 w 85725"/>
                  <a:gd name="connsiteY3" fmla="*/ 36747 h 45720"/>
                </a:gdLst>
                <a:ahLst/>
                <a:cxnLst>
                  <a:cxn ang="0">
                    <a:pos x="connsiteX0" y="connsiteY0"/>
                  </a:cxn>
                  <a:cxn ang="0">
                    <a:pos x="connsiteX1" y="connsiteY1"/>
                  </a:cxn>
                  <a:cxn ang="0">
                    <a:pos x="connsiteX2" y="connsiteY2"/>
                  </a:cxn>
                  <a:cxn ang="0">
                    <a:pos x="connsiteX3" y="connsiteY3"/>
                  </a:cxn>
                </a:cxnLst>
                <a:rect l="l" t="t" r="r" b="b"/>
                <a:pathLst>
                  <a:path w="85725" h="45720">
                    <a:moveTo>
                      <a:pt x="5887" y="50749"/>
                    </a:moveTo>
                    <a:cubicBezTo>
                      <a:pt x="33776" y="39319"/>
                      <a:pt x="61779" y="26632"/>
                      <a:pt x="89154" y="13773"/>
                    </a:cubicBezTo>
                    <a:lnTo>
                      <a:pt x="82639" y="0"/>
                    </a:lnTo>
                    <a:cubicBezTo>
                      <a:pt x="55550" y="12802"/>
                      <a:pt x="27718" y="25203"/>
                      <a:pt x="0" y="36747"/>
                    </a:cubicBezTo>
                    <a:close/>
                  </a:path>
                </a:pathLst>
              </a:custGeom>
              <a:solidFill>
                <a:srgbClr val="FFFFFF"/>
              </a:solidFill>
              <a:ln w="571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F9366FE-2F6F-5DA8-4BFB-BC9FF9494C89}"/>
                  </a:ext>
                </a:extLst>
              </p:cNvPr>
              <p:cNvSpPr/>
              <p:nvPr/>
            </p:nvSpPr>
            <p:spPr>
              <a:xfrm>
                <a:off x="6699561" y="5385587"/>
                <a:ext cx="85725" cy="40005"/>
              </a:xfrm>
              <a:custGeom>
                <a:avLst/>
                <a:gdLst>
                  <a:gd name="connsiteX0" fmla="*/ 4744 w 85725"/>
                  <a:gd name="connsiteY0" fmla="*/ 43663 h 40005"/>
                  <a:gd name="connsiteX1" fmla="*/ 90983 w 85725"/>
                  <a:gd name="connsiteY1" fmla="*/ 14230 h 40005"/>
                  <a:gd name="connsiteX2" fmla="*/ 85725 w 85725"/>
                  <a:gd name="connsiteY2" fmla="*/ 0 h 40005"/>
                  <a:gd name="connsiteX3" fmla="*/ 0 w 85725"/>
                  <a:gd name="connsiteY3" fmla="*/ 29204 h 40005"/>
                </a:gdLst>
                <a:ahLst/>
                <a:cxnLst>
                  <a:cxn ang="0">
                    <a:pos x="connsiteX0" y="connsiteY0"/>
                  </a:cxn>
                  <a:cxn ang="0">
                    <a:pos x="connsiteX1" y="connsiteY1"/>
                  </a:cxn>
                  <a:cxn ang="0">
                    <a:pos x="connsiteX2" y="connsiteY2"/>
                  </a:cxn>
                  <a:cxn ang="0">
                    <a:pos x="connsiteX3" y="connsiteY3"/>
                  </a:cxn>
                </a:cxnLst>
                <a:rect l="l" t="t" r="r" b="b"/>
                <a:pathLst>
                  <a:path w="85725" h="40005">
                    <a:moveTo>
                      <a:pt x="4744" y="43663"/>
                    </a:moveTo>
                    <a:cubicBezTo>
                      <a:pt x="33319" y="34519"/>
                      <a:pt x="62579" y="24632"/>
                      <a:pt x="90983" y="14230"/>
                    </a:cubicBezTo>
                    <a:lnTo>
                      <a:pt x="85725" y="0"/>
                    </a:lnTo>
                    <a:cubicBezTo>
                      <a:pt x="57550" y="10344"/>
                      <a:pt x="28575" y="20174"/>
                      <a:pt x="0" y="29204"/>
                    </a:cubicBezTo>
                    <a:close/>
                  </a:path>
                </a:pathLst>
              </a:custGeom>
              <a:solidFill>
                <a:srgbClr val="FFFFFF"/>
              </a:solidFill>
              <a:ln w="571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58E429E-0991-016F-9884-EC7CF43CCBB3}"/>
                  </a:ext>
                </a:extLst>
              </p:cNvPr>
              <p:cNvSpPr/>
              <p:nvPr/>
            </p:nvSpPr>
            <p:spPr>
              <a:xfrm>
                <a:off x="6525082" y="5439994"/>
                <a:ext cx="91440" cy="34290"/>
              </a:xfrm>
              <a:custGeom>
                <a:avLst/>
                <a:gdLst>
                  <a:gd name="connsiteX0" fmla="*/ 0 w 91440"/>
                  <a:gd name="connsiteY0" fmla="*/ 21488 h 34290"/>
                  <a:gd name="connsiteX1" fmla="*/ 3258 w 91440"/>
                  <a:gd name="connsiteY1" fmla="*/ 36347 h 34290"/>
                  <a:gd name="connsiteX2" fmla="*/ 91726 w 91440"/>
                  <a:gd name="connsiteY2" fmla="*/ 14630 h 34290"/>
                  <a:gd name="connsiteX3" fmla="*/ 87840 w 91440"/>
                  <a:gd name="connsiteY3" fmla="*/ 0 h 34290"/>
                  <a:gd name="connsiteX4" fmla="*/ 0 w 91440"/>
                  <a:gd name="connsiteY4" fmla="*/ 2148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4290">
                    <a:moveTo>
                      <a:pt x="0" y="21488"/>
                    </a:moveTo>
                    <a:lnTo>
                      <a:pt x="3258" y="36347"/>
                    </a:lnTo>
                    <a:cubicBezTo>
                      <a:pt x="32747" y="29775"/>
                      <a:pt x="62579" y="22460"/>
                      <a:pt x="91726" y="14630"/>
                    </a:cubicBezTo>
                    <a:lnTo>
                      <a:pt x="87840" y="0"/>
                    </a:lnTo>
                    <a:cubicBezTo>
                      <a:pt x="58864" y="7772"/>
                      <a:pt x="29318" y="15030"/>
                      <a:pt x="0" y="21488"/>
                    </a:cubicBezTo>
                    <a:close/>
                  </a:path>
                </a:pathLst>
              </a:custGeom>
              <a:solidFill>
                <a:srgbClr val="FFFFFF"/>
              </a:solidFill>
              <a:ln w="5715" cap="flat">
                <a:no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452E35ED-E543-B142-86F5-028717F6EB07}"/>
                  </a:ext>
                </a:extLst>
              </p:cNvPr>
              <p:cNvGrpSpPr/>
              <p:nvPr/>
            </p:nvGrpSpPr>
            <p:grpSpPr>
              <a:xfrm>
                <a:off x="4236510" y="4379062"/>
                <a:ext cx="1103681" cy="1010183"/>
                <a:chOff x="4236510" y="4379062"/>
                <a:chExt cx="1103681" cy="1010183"/>
              </a:xfrm>
            </p:grpSpPr>
            <p:sp>
              <p:nvSpPr>
                <p:cNvPr id="150" name="Freeform: Shape 149">
                  <a:extLst>
                    <a:ext uri="{FF2B5EF4-FFF2-40B4-BE49-F238E27FC236}">
                      <a16:creationId xmlns:a16="http://schemas.microsoft.com/office/drawing/2014/main" id="{7C20ABD4-551E-36E0-1358-44242E81AFF5}"/>
                    </a:ext>
                  </a:extLst>
                </p:cNvPr>
                <p:cNvSpPr/>
                <p:nvPr/>
              </p:nvSpPr>
              <p:spPr>
                <a:xfrm>
                  <a:off x="4427220" y="4686300"/>
                  <a:ext cx="62865" cy="80010"/>
                </a:xfrm>
                <a:custGeom>
                  <a:avLst/>
                  <a:gdLst>
                    <a:gd name="connsiteX0" fmla="*/ 12059 w 62865"/>
                    <a:gd name="connsiteY0" fmla="*/ 0 h 80010"/>
                    <a:gd name="connsiteX1" fmla="*/ 0 w 62865"/>
                    <a:gd name="connsiteY1" fmla="*/ 9030 h 80010"/>
                    <a:gd name="connsiteX2" fmla="*/ 56007 w 62865"/>
                    <a:gd name="connsiteY2" fmla="*/ 80810 h 80010"/>
                    <a:gd name="connsiteX3" fmla="*/ 67723 w 62865"/>
                    <a:gd name="connsiteY3" fmla="*/ 71209 h 80010"/>
                    <a:gd name="connsiteX4" fmla="*/ 12059 w 62865"/>
                    <a:gd name="connsiteY4" fmla="*/ 0 h 8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80010">
                      <a:moveTo>
                        <a:pt x="12059" y="0"/>
                      </a:moveTo>
                      <a:lnTo>
                        <a:pt x="0" y="9030"/>
                      </a:lnTo>
                      <a:cubicBezTo>
                        <a:pt x="18059" y="33319"/>
                        <a:pt x="36919" y="57436"/>
                        <a:pt x="56007" y="80810"/>
                      </a:cubicBezTo>
                      <a:lnTo>
                        <a:pt x="67723" y="71209"/>
                      </a:lnTo>
                      <a:cubicBezTo>
                        <a:pt x="48692" y="48063"/>
                        <a:pt x="30004" y="24060"/>
                        <a:pt x="12059" y="0"/>
                      </a:cubicBezTo>
                      <a:close/>
                    </a:path>
                  </a:pathLst>
                </a:custGeom>
                <a:solidFill>
                  <a:srgbClr val="FFFFFF"/>
                </a:solidFill>
                <a:ln w="571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109D873-8C80-D3DF-C0B2-0E27E64E427E}"/>
                    </a:ext>
                  </a:extLst>
                </p:cNvPr>
                <p:cNvSpPr/>
                <p:nvPr/>
              </p:nvSpPr>
              <p:spPr>
                <a:xfrm>
                  <a:off x="4324979" y="4536910"/>
                  <a:ext cx="57150" cy="80010"/>
                </a:xfrm>
                <a:custGeom>
                  <a:avLst/>
                  <a:gdLst>
                    <a:gd name="connsiteX0" fmla="*/ 12916 w 57150"/>
                    <a:gd name="connsiteY0" fmla="*/ 0 h 80010"/>
                    <a:gd name="connsiteX1" fmla="*/ 0 w 57150"/>
                    <a:gd name="connsiteY1" fmla="*/ 7944 h 80010"/>
                    <a:gd name="connsiteX2" fmla="*/ 49378 w 57150"/>
                    <a:gd name="connsiteY2" fmla="*/ 84296 h 80010"/>
                    <a:gd name="connsiteX3" fmla="*/ 61951 w 57150"/>
                    <a:gd name="connsiteY3" fmla="*/ 75781 h 80010"/>
                    <a:gd name="connsiteX4" fmla="*/ 12916 w 57150"/>
                    <a:gd name="connsiteY4" fmla="*/ 0 h 8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80010">
                      <a:moveTo>
                        <a:pt x="12916" y="0"/>
                      </a:moveTo>
                      <a:lnTo>
                        <a:pt x="0" y="7944"/>
                      </a:lnTo>
                      <a:cubicBezTo>
                        <a:pt x="15831" y="33661"/>
                        <a:pt x="32461" y="59379"/>
                        <a:pt x="49378" y="84296"/>
                      </a:cubicBezTo>
                      <a:lnTo>
                        <a:pt x="61951" y="75781"/>
                      </a:lnTo>
                      <a:cubicBezTo>
                        <a:pt x="45091" y="51035"/>
                        <a:pt x="28632" y="25546"/>
                        <a:pt x="12916" y="0"/>
                      </a:cubicBezTo>
                      <a:close/>
                    </a:path>
                  </a:pathLst>
                </a:custGeom>
                <a:solidFill>
                  <a:srgbClr val="FFFFFF"/>
                </a:solidFill>
                <a:ln w="571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6F59ECA-78FB-D693-A285-54BFC5AD17D6}"/>
                    </a:ext>
                  </a:extLst>
                </p:cNvPr>
                <p:cNvSpPr/>
                <p:nvPr/>
              </p:nvSpPr>
              <p:spPr>
                <a:xfrm>
                  <a:off x="4669365" y="4955591"/>
                  <a:ext cx="74295" cy="68580"/>
                </a:xfrm>
                <a:custGeom>
                  <a:avLst/>
                  <a:gdLst>
                    <a:gd name="connsiteX0" fmla="*/ 10344 w 74295"/>
                    <a:gd name="connsiteY0" fmla="*/ 0 h 68580"/>
                    <a:gd name="connsiteX1" fmla="*/ 0 w 74295"/>
                    <a:gd name="connsiteY1" fmla="*/ 11030 h 68580"/>
                    <a:gd name="connsiteX2" fmla="*/ 67780 w 74295"/>
                    <a:gd name="connsiteY2" fmla="*/ 71895 h 68580"/>
                    <a:gd name="connsiteX3" fmla="*/ 77610 w 74295"/>
                    <a:gd name="connsiteY3" fmla="*/ 60465 h 68580"/>
                    <a:gd name="connsiteX4" fmla="*/ 10344 w 74295"/>
                    <a:gd name="connsiteY4" fmla="*/ 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 h="68580">
                      <a:moveTo>
                        <a:pt x="10344" y="0"/>
                      </a:moveTo>
                      <a:lnTo>
                        <a:pt x="0" y="11030"/>
                      </a:lnTo>
                      <a:cubicBezTo>
                        <a:pt x="22003" y="31718"/>
                        <a:pt x="44806" y="52178"/>
                        <a:pt x="67780" y="71895"/>
                      </a:cubicBezTo>
                      <a:lnTo>
                        <a:pt x="77610" y="60465"/>
                      </a:lnTo>
                      <a:cubicBezTo>
                        <a:pt x="55035" y="40862"/>
                        <a:pt x="32175" y="20517"/>
                        <a:pt x="10344" y="0"/>
                      </a:cubicBezTo>
                      <a:close/>
                    </a:path>
                  </a:pathLst>
                </a:custGeom>
                <a:solidFill>
                  <a:srgbClr val="FFFFFF"/>
                </a:solidFill>
                <a:ln w="571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1195AF8-CE8C-835A-07F1-61B28A582BC6}"/>
                    </a:ext>
                  </a:extLst>
                </p:cNvPr>
                <p:cNvSpPr/>
                <p:nvPr/>
              </p:nvSpPr>
              <p:spPr>
                <a:xfrm>
                  <a:off x="4236510" y="4379062"/>
                  <a:ext cx="51435" cy="85725"/>
                </a:xfrm>
                <a:custGeom>
                  <a:avLst/>
                  <a:gdLst>
                    <a:gd name="connsiteX0" fmla="*/ 13545 w 51435"/>
                    <a:gd name="connsiteY0" fmla="*/ 0 h 85725"/>
                    <a:gd name="connsiteX1" fmla="*/ 0 w 51435"/>
                    <a:gd name="connsiteY1" fmla="*/ 6801 h 85725"/>
                    <a:gd name="connsiteX2" fmla="*/ 42520 w 51435"/>
                    <a:gd name="connsiteY2" fmla="*/ 87383 h 85725"/>
                    <a:gd name="connsiteX3" fmla="*/ 55721 w 51435"/>
                    <a:gd name="connsiteY3" fmla="*/ 80010 h 85725"/>
                    <a:gd name="connsiteX4" fmla="*/ 13545 w 51435"/>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85725">
                      <a:moveTo>
                        <a:pt x="13545" y="0"/>
                      </a:moveTo>
                      <a:lnTo>
                        <a:pt x="0" y="6801"/>
                      </a:lnTo>
                      <a:cubicBezTo>
                        <a:pt x="13487" y="33833"/>
                        <a:pt x="27832" y="60922"/>
                        <a:pt x="42520" y="87383"/>
                      </a:cubicBezTo>
                      <a:lnTo>
                        <a:pt x="55721" y="80010"/>
                      </a:lnTo>
                      <a:cubicBezTo>
                        <a:pt x="41205" y="53778"/>
                        <a:pt x="27032" y="26861"/>
                        <a:pt x="13545" y="0"/>
                      </a:cubicBezTo>
                      <a:close/>
                    </a:path>
                  </a:pathLst>
                </a:custGeom>
                <a:solidFill>
                  <a:srgbClr val="FFFFFF"/>
                </a:solidFill>
                <a:ln w="571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0563F317-0D32-C9ED-FD4D-8892D9BF789C}"/>
                    </a:ext>
                  </a:extLst>
                </p:cNvPr>
                <p:cNvSpPr/>
                <p:nvPr/>
              </p:nvSpPr>
              <p:spPr>
                <a:xfrm>
                  <a:off x="4807496" y="5073434"/>
                  <a:ext cx="80010" cy="62865"/>
                </a:xfrm>
                <a:custGeom>
                  <a:avLst/>
                  <a:gdLst>
                    <a:gd name="connsiteX0" fmla="*/ 9373 w 80010"/>
                    <a:gd name="connsiteY0" fmla="*/ 0 h 62865"/>
                    <a:gd name="connsiteX1" fmla="*/ 0 w 80010"/>
                    <a:gd name="connsiteY1" fmla="*/ 11945 h 62865"/>
                    <a:gd name="connsiteX2" fmla="*/ 72866 w 80010"/>
                    <a:gd name="connsiteY2" fmla="*/ 66637 h 62865"/>
                    <a:gd name="connsiteX3" fmla="*/ 81724 w 80010"/>
                    <a:gd name="connsiteY3" fmla="*/ 54293 h 62865"/>
                    <a:gd name="connsiteX4" fmla="*/ 9373 w 80010"/>
                    <a:gd name="connsiteY4" fmla="*/ 0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 h="62865">
                      <a:moveTo>
                        <a:pt x="9373" y="0"/>
                      </a:moveTo>
                      <a:lnTo>
                        <a:pt x="0" y="11945"/>
                      </a:lnTo>
                      <a:cubicBezTo>
                        <a:pt x="23831" y="30632"/>
                        <a:pt x="48349" y="49035"/>
                        <a:pt x="72866" y="66637"/>
                      </a:cubicBezTo>
                      <a:lnTo>
                        <a:pt x="81724" y="54293"/>
                      </a:lnTo>
                      <a:cubicBezTo>
                        <a:pt x="57321" y="36862"/>
                        <a:pt x="32975" y="18631"/>
                        <a:pt x="9373" y="0"/>
                      </a:cubicBezTo>
                      <a:close/>
                    </a:path>
                  </a:pathLst>
                </a:custGeom>
                <a:solidFill>
                  <a:srgbClr val="FFFFFF"/>
                </a:solidFill>
                <a:ln w="571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7D702EC-C386-06FA-5C2C-19637C63F994}"/>
                    </a:ext>
                  </a:extLst>
                </p:cNvPr>
                <p:cNvSpPr/>
                <p:nvPr/>
              </p:nvSpPr>
              <p:spPr>
                <a:xfrm>
                  <a:off x="4955629" y="5178819"/>
                  <a:ext cx="80010" cy="57150"/>
                </a:xfrm>
                <a:custGeom>
                  <a:avLst/>
                  <a:gdLst>
                    <a:gd name="connsiteX0" fmla="*/ 8287 w 80010"/>
                    <a:gd name="connsiteY0" fmla="*/ 0 h 57150"/>
                    <a:gd name="connsiteX1" fmla="*/ 0 w 80010"/>
                    <a:gd name="connsiteY1" fmla="*/ 12687 h 57150"/>
                    <a:gd name="connsiteX2" fmla="*/ 77438 w 80010"/>
                    <a:gd name="connsiteY2" fmla="*/ 60808 h 57150"/>
                    <a:gd name="connsiteX3" fmla="*/ 85153 w 80010"/>
                    <a:gd name="connsiteY3" fmla="*/ 47777 h 57150"/>
                    <a:gd name="connsiteX4" fmla="*/ 8287 w 80010"/>
                    <a:gd name="connsiteY4" fmla="*/ 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 h="57150">
                      <a:moveTo>
                        <a:pt x="8287" y="0"/>
                      </a:moveTo>
                      <a:lnTo>
                        <a:pt x="0" y="12687"/>
                      </a:lnTo>
                      <a:cubicBezTo>
                        <a:pt x="25318" y="29204"/>
                        <a:pt x="51435" y="45434"/>
                        <a:pt x="77438" y="60808"/>
                      </a:cubicBezTo>
                      <a:lnTo>
                        <a:pt x="85153" y="47777"/>
                      </a:lnTo>
                      <a:cubicBezTo>
                        <a:pt x="59322" y="32461"/>
                        <a:pt x="33433" y="16459"/>
                        <a:pt x="8287" y="0"/>
                      </a:cubicBezTo>
                      <a:close/>
                    </a:path>
                  </a:pathLst>
                </a:custGeom>
                <a:solidFill>
                  <a:srgbClr val="FFFFFF"/>
                </a:solidFill>
                <a:ln w="571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AA5C561-62E8-D703-374B-5BB43A65D863}"/>
                    </a:ext>
                  </a:extLst>
                </p:cNvPr>
                <p:cNvSpPr/>
                <p:nvPr/>
              </p:nvSpPr>
              <p:spPr>
                <a:xfrm>
                  <a:off x="5277326" y="5349240"/>
                  <a:ext cx="62865" cy="40005"/>
                </a:xfrm>
                <a:custGeom>
                  <a:avLst/>
                  <a:gdLst>
                    <a:gd name="connsiteX0" fmla="*/ 62408 w 62865"/>
                    <a:gd name="connsiteY0" fmla="*/ 22860 h 40005"/>
                    <a:gd name="connsiteX1" fmla="*/ 5715 w 62865"/>
                    <a:gd name="connsiteY1" fmla="*/ 0 h 40005"/>
                    <a:gd name="connsiteX2" fmla="*/ 0 w 62865"/>
                    <a:gd name="connsiteY2" fmla="*/ 13945 h 40005"/>
                    <a:gd name="connsiteX3" fmla="*/ 64808 w 62865"/>
                    <a:gd name="connsiteY3" fmla="*/ 40005 h 40005"/>
                  </a:gdLst>
                  <a:ahLst/>
                  <a:cxnLst>
                    <a:cxn ang="0">
                      <a:pos x="connsiteX0" y="connsiteY0"/>
                    </a:cxn>
                    <a:cxn ang="0">
                      <a:pos x="connsiteX1" y="connsiteY1"/>
                    </a:cxn>
                    <a:cxn ang="0">
                      <a:pos x="connsiteX2" y="connsiteY2"/>
                    </a:cxn>
                    <a:cxn ang="0">
                      <a:pos x="connsiteX3" y="connsiteY3"/>
                    </a:cxn>
                  </a:cxnLst>
                  <a:rect l="l" t="t" r="r" b="b"/>
                  <a:pathLst>
                    <a:path w="62865" h="40005">
                      <a:moveTo>
                        <a:pt x="62408" y="22860"/>
                      </a:moveTo>
                      <a:cubicBezTo>
                        <a:pt x="43377" y="15488"/>
                        <a:pt x="24403" y="7830"/>
                        <a:pt x="5715" y="0"/>
                      </a:cubicBezTo>
                      <a:lnTo>
                        <a:pt x="0" y="13945"/>
                      </a:lnTo>
                      <a:cubicBezTo>
                        <a:pt x="21317" y="22974"/>
                        <a:pt x="43091" y="31661"/>
                        <a:pt x="64808" y="40005"/>
                      </a:cubicBezTo>
                      <a:close/>
                    </a:path>
                  </a:pathLst>
                </a:custGeom>
                <a:solidFill>
                  <a:srgbClr val="FFFFFF"/>
                </a:solidFill>
                <a:ln w="571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72F08A2-912E-7B62-FE95-DA03F13A196C}"/>
                    </a:ext>
                  </a:extLst>
                </p:cNvPr>
                <p:cNvSpPr/>
                <p:nvPr/>
              </p:nvSpPr>
              <p:spPr>
                <a:xfrm>
                  <a:off x="5112563" y="5270944"/>
                  <a:ext cx="85725" cy="51435"/>
                </a:xfrm>
                <a:custGeom>
                  <a:avLst/>
                  <a:gdLst>
                    <a:gd name="connsiteX0" fmla="*/ 7087 w 85725"/>
                    <a:gd name="connsiteY0" fmla="*/ 0 h 51435"/>
                    <a:gd name="connsiteX1" fmla="*/ 0 w 85725"/>
                    <a:gd name="connsiteY1" fmla="*/ 13316 h 51435"/>
                    <a:gd name="connsiteX2" fmla="*/ 81382 w 85725"/>
                    <a:gd name="connsiteY2" fmla="*/ 54464 h 51435"/>
                    <a:gd name="connsiteX3" fmla="*/ 87954 w 85725"/>
                    <a:gd name="connsiteY3" fmla="*/ 40805 h 51435"/>
                    <a:gd name="connsiteX4" fmla="*/ 7087 w 85725"/>
                    <a:gd name="connsiteY4" fmla="*/ 0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51435">
                      <a:moveTo>
                        <a:pt x="7087" y="0"/>
                      </a:moveTo>
                      <a:lnTo>
                        <a:pt x="0" y="13316"/>
                      </a:lnTo>
                      <a:cubicBezTo>
                        <a:pt x="26689" y="27604"/>
                        <a:pt x="54064" y="41434"/>
                        <a:pt x="81382" y="54464"/>
                      </a:cubicBezTo>
                      <a:lnTo>
                        <a:pt x="87954" y="40805"/>
                      </a:lnTo>
                      <a:cubicBezTo>
                        <a:pt x="60808" y="27832"/>
                        <a:pt x="33661" y="14116"/>
                        <a:pt x="7087" y="0"/>
                      </a:cubicBezTo>
                      <a:close/>
                    </a:path>
                  </a:pathLst>
                </a:custGeom>
                <a:solidFill>
                  <a:srgbClr val="FFFFFF"/>
                </a:solidFill>
                <a:ln w="571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31D252-5633-770D-D14D-CB2F1D60E1A7}"/>
                    </a:ext>
                  </a:extLst>
                </p:cNvPr>
                <p:cNvSpPr/>
                <p:nvPr/>
              </p:nvSpPr>
              <p:spPr>
                <a:xfrm>
                  <a:off x="4542092" y="4826203"/>
                  <a:ext cx="68580" cy="74295"/>
                </a:xfrm>
                <a:custGeom>
                  <a:avLst/>
                  <a:gdLst>
                    <a:gd name="connsiteX0" fmla="*/ 11430 w 68580"/>
                    <a:gd name="connsiteY0" fmla="*/ 0 h 74295"/>
                    <a:gd name="connsiteX1" fmla="*/ 0 w 68580"/>
                    <a:gd name="connsiteY1" fmla="*/ 10116 h 74295"/>
                    <a:gd name="connsiteX2" fmla="*/ 62122 w 68580"/>
                    <a:gd name="connsiteY2" fmla="*/ 76638 h 74295"/>
                    <a:gd name="connsiteX3" fmla="*/ 72980 w 68580"/>
                    <a:gd name="connsiteY3" fmla="*/ 66065 h 74295"/>
                    <a:gd name="connsiteX4" fmla="*/ 11430 w 68580"/>
                    <a:gd name="connsiteY4" fmla="*/ 0 h 74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74295">
                      <a:moveTo>
                        <a:pt x="11430" y="0"/>
                      </a:moveTo>
                      <a:lnTo>
                        <a:pt x="0" y="10116"/>
                      </a:lnTo>
                      <a:cubicBezTo>
                        <a:pt x="20117" y="32633"/>
                        <a:pt x="41034" y="55035"/>
                        <a:pt x="62122" y="76638"/>
                      </a:cubicBezTo>
                      <a:lnTo>
                        <a:pt x="72980" y="66065"/>
                      </a:lnTo>
                      <a:cubicBezTo>
                        <a:pt x="52121" y="44634"/>
                        <a:pt x="31433" y="22403"/>
                        <a:pt x="11430" y="0"/>
                      </a:cubicBezTo>
                      <a:close/>
                    </a:path>
                  </a:pathLst>
                </a:custGeom>
                <a:solidFill>
                  <a:srgbClr val="FFFFFF"/>
                </a:solidFill>
                <a:ln w="5715"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15DF8144-189F-CF52-47D8-59C4C1EEFD49}"/>
                  </a:ext>
                </a:extLst>
              </p:cNvPr>
              <p:cNvGrpSpPr/>
              <p:nvPr/>
            </p:nvGrpSpPr>
            <p:grpSpPr>
              <a:xfrm>
                <a:off x="4239882" y="1795710"/>
                <a:ext cx="630536" cy="748837"/>
                <a:chOff x="4239882" y="1795710"/>
                <a:chExt cx="630536" cy="748837"/>
              </a:xfrm>
            </p:grpSpPr>
            <p:sp>
              <p:nvSpPr>
                <p:cNvPr id="144" name="Freeform: Shape 143">
                  <a:extLst>
                    <a:ext uri="{FF2B5EF4-FFF2-40B4-BE49-F238E27FC236}">
                      <a16:creationId xmlns:a16="http://schemas.microsoft.com/office/drawing/2014/main" id="{B686ECE3-C37D-809C-8F8F-EBF44B8161A9}"/>
                    </a:ext>
                  </a:extLst>
                </p:cNvPr>
                <p:cNvSpPr/>
                <p:nvPr/>
              </p:nvSpPr>
              <p:spPr>
                <a:xfrm>
                  <a:off x="4432192" y="2158098"/>
                  <a:ext cx="62865" cy="80010"/>
                </a:xfrm>
                <a:custGeom>
                  <a:avLst/>
                  <a:gdLst>
                    <a:gd name="connsiteX0" fmla="*/ 67666 w 62865"/>
                    <a:gd name="connsiteY0" fmla="*/ 9658 h 80010"/>
                    <a:gd name="connsiteX1" fmla="*/ 56236 w 62865"/>
                    <a:gd name="connsiteY1" fmla="*/ 0 h 80010"/>
                    <a:gd name="connsiteX2" fmla="*/ 0 w 62865"/>
                    <a:gd name="connsiteY2" fmla="*/ 71723 h 80010"/>
                    <a:gd name="connsiteX3" fmla="*/ 12173 w 62865"/>
                    <a:gd name="connsiteY3" fmla="*/ 80810 h 80010"/>
                    <a:gd name="connsiteX4" fmla="*/ 67666 w 62865"/>
                    <a:gd name="connsiteY4" fmla="*/ 9658 h 8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80010">
                      <a:moveTo>
                        <a:pt x="67666" y="9658"/>
                      </a:moveTo>
                      <a:lnTo>
                        <a:pt x="56236" y="0"/>
                      </a:lnTo>
                      <a:cubicBezTo>
                        <a:pt x="37033" y="23432"/>
                        <a:pt x="18117" y="47549"/>
                        <a:pt x="0" y="71723"/>
                      </a:cubicBezTo>
                      <a:lnTo>
                        <a:pt x="12173" y="80810"/>
                      </a:lnTo>
                      <a:cubicBezTo>
                        <a:pt x="29832" y="56807"/>
                        <a:pt x="48578" y="32918"/>
                        <a:pt x="67666" y="9658"/>
                      </a:cubicBezTo>
                      <a:close/>
                    </a:path>
                  </a:pathLst>
                </a:custGeom>
                <a:solidFill>
                  <a:srgbClr val="FFFFFF"/>
                </a:solidFill>
                <a:ln w="571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B6AC983-90AE-5804-FB2C-40F7B8F2F300}"/>
                    </a:ext>
                  </a:extLst>
                </p:cNvPr>
                <p:cNvSpPr/>
                <p:nvPr/>
              </p:nvSpPr>
              <p:spPr>
                <a:xfrm>
                  <a:off x="4674965" y="1898294"/>
                  <a:ext cx="74295" cy="68580"/>
                </a:xfrm>
                <a:custGeom>
                  <a:avLst/>
                  <a:gdLst>
                    <a:gd name="connsiteX0" fmla="*/ 67837 w 74295"/>
                    <a:gd name="connsiteY0" fmla="*/ 0 h 68580"/>
                    <a:gd name="connsiteX1" fmla="*/ 0 w 74295"/>
                    <a:gd name="connsiteY1" fmla="*/ 60636 h 68580"/>
                    <a:gd name="connsiteX2" fmla="*/ 10344 w 74295"/>
                    <a:gd name="connsiteY2" fmla="*/ 71723 h 68580"/>
                    <a:gd name="connsiteX3" fmla="*/ 77724 w 74295"/>
                    <a:gd name="connsiteY3" fmla="*/ 11487 h 68580"/>
                  </a:gdLst>
                  <a:ahLst/>
                  <a:cxnLst>
                    <a:cxn ang="0">
                      <a:pos x="connsiteX0" y="connsiteY0"/>
                    </a:cxn>
                    <a:cxn ang="0">
                      <a:pos x="connsiteX1" y="connsiteY1"/>
                    </a:cxn>
                    <a:cxn ang="0">
                      <a:pos x="connsiteX2" y="connsiteY2"/>
                    </a:cxn>
                    <a:cxn ang="0">
                      <a:pos x="connsiteX3" y="connsiteY3"/>
                    </a:cxn>
                  </a:cxnLst>
                  <a:rect l="l" t="t" r="r" b="b"/>
                  <a:pathLst>
                    <a:path w="74295" h="68580">
                      <a:moveTo>
                        <a:pt x="67837" y="0"/>
                      </a:moveTo>
                      <a:cubicBezTo>
                        <a:pt x="44977" y="19602"/>
                        <a:pt x="22117" y="40005"/>
                        <a:pt x="0" y="60636"/>
                      </a:cubicBezTo>
                      <a:lnTo>
                        <a:pt x="10344" y="71723"/>
                      </a:lnTo>
                      <a:cubicBezTo>
                        <a:pt x="32290" y="51206"/>
                        <a:pt x="54921" y="30975"/>
                        <a:pt x="77724" y="11487"/>
                      </a:cubicBezTo>
                      <a:close/>
                    </a:path>
                  </a:pathLst>
                </a:custGeom>
                <a:solidFill>
                  <a:srgbClr val="FFFFFF"/>
                </a:solidFill>
                <a:ln w="571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131E27A-3DD6-EC7D-A39F-49F1249700A5}"/>
                    </a:ext>
                  </a:extLst>
                </p:cNvPr>
                <p:cNvSpPr/>
                <p:nvPr/>
              </p:nvSpPr>
              <p:spPr>
                <a:xfrm>
                  <a:off x="4547807" y="2022538"/>
                  <a:ext cx="68580" cy="74295"/>
                </a:xfrm>
                <a:custGeom>
                  <a:avLst/>
                  <a:gdLst>
                    <a:gd name="connsiteX0" fmla="*/ 62293 w 68580"/>
                    <a:gd name="connsiteY0" fmla="*/ 0 h 74295"/>
                    <a:gd name="connsiteX1" fmla="*/ 0 w 68580"/>
                    <a:gd name="connsiteY1" fmla="*/ 66465 h 74295"/>
                    <a:gd name="connsiteX2" fmla="*/ 11430 w 68580"/>
                    <a:gd name="connsiteY2" fmla="*/ 76581 h 74295"/>
                    <a:gd name="connsiteX3" fmla="*/ 73266 w 68580"/>
                    <a:gd name="connsiteY3" fmla="*/ 10630 h 74295"/>
                  </a:gdLst>
                  <a:ahLst/>
                  <a:cxnLst>
                    <a:cxn ang="0">
                      <a:pos x="connsiteX0" y="connsiteY0"/>
                    </a:cxn>
                    <a:cxn ang="0">
                      <a:pos x="connsiteX1" y="connsiteY1"/>
                    </a:cxn>
                    <a:cxn ang="0">
                      <a:pos x="connsiteX2" y="connsiteY2"/>
                    </a:cxn>
                    <a:cxn ang="0">
                      <a:pos x="connsiteX3" y="connsiteY3"/>
                    </a:cxn>
                  </a:cxnLst>
                  <a:rect l="l" t="t" r="r" b="b"/>
                  <a:pathLst>
                    <a:path w="68580" h="74295">
                      <a:moveTo>
                        <a:pt x="62293" y="0"/>
                      </a:moveTo>
                      <a:cubicBezTo>
                        <a:pt x="41148" y="21603"/>
                        <a:pt x="20174" y="43891"/>
                        <a:pt x="0" y="66465"/>
                      </a:cubicBezTo>
                      <a:lnTo>
                        <a:pt x="11430" y="76581"/>
                      </a:lnTo>
                      <a:cubicBezTo>
                        <a:pt x="31490" y="54235"/>
                        <a:pt x="52292" y="32004"/>
                        <a:pt x="73266" y="10630"/>
                      </a:cubicBezTo>
                      <a:close/>
                    </a:path>
                  </a:pathLst>
                </a:custGeom>
                <a:solidFill>
                  <a:srgbClr val="FFFFFF"/>
                </a:solidFill>
                <a:ln w="571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07AF522-3C8F-D62A-B0AF-AF7D6195E538}"/>
                    </a:ext>
                  </a:extLst>
                </p:cNvPr>
                <p:cNvSpPr/>
                <p:nvPr/>
              </p:nvSpPr>
              <p:spPr>
                <a:xfrm>
                  <a:off x="4813268" y="1795710"/>
                  <a:ext cx="57150" cy="51435"/>
                </a:xfrm>
                <a:custGeom>
                  <a:avLst/>
                  <a:gdLst>
                    <a:gd name="connsiteX0" fmla="*/ 60008 w 57150"/>
                    <a:gd name="connsiteY0" fmla="*/ 0 h 51435"/>
                    <a:gd name="connsiteX1" fmla="*/ 0 w 57150"/>
                    <a:gd name="connsiteY1" fmla="*/ 44977 h 51435"/>
                    <a:gd name="connsiteX2" fmla="*/ 9373 w 57150"/>
                    <a:gd name="connsiteY2" fmla="*/ 56922 h 51435"/>
                    <a:gd name="connsiteX3" fmla="*/ 62236 w 57150"/>
                    <a:gd name="connsiteY3" fmla="*/ 16917 h 51435"/>
                  </a:gdLst>
                  <a:ahLst/>
                  <a:cxnLst>
                    <a:cxn ang="0">
                      <a:pos x="connsiteX0" y="connsiteY0"/>
                    </a:cxn>
                    <a:cxn ang="0">
                      <a:pos x="connsiteX1" y="connsiteY1"/>
                    </a:cxn>
                    <a:cxn ang="0">
                      <a:pos x="connsiteX2" y="connsiteY2"/>
                    </a:cxn>
                    <a:cxn ang="0">
                      <a:pos x="connsiteX3" y="connsiteY3"/>
                    </a:cxn>
                  </a:cxnLst>
                  <a:rect l="l" t="t" r="r" b="b"/>
                  <a:pathLst>
                    <a:path w="57150" h="51435">
                      <a:moveTo>
                        <a:pt x="60008" y="0"/>
                      </a:moveTo>
                      <a:cubicBezTo>
                        <a:pt x="39777" y="14630"/>
                        <a:pt x="19603" y="29661"/>
                        <a:pt x="0" y="44977"/>
                      </a:cubicBezTo>
                      <a:lnTo>
                        <a:pt x="9373" y="56922"/>
                      </a:lnTo>
                      <a:cubicBezTo>
                        <a:pt x="26518" y="43377"/>
                        <a:pt x="44406" y="30118"/>
                        <a:pt x="62236" y="16917"/>
                      </a:cubicBezTo>
                      <a:close/>
                    </a:path>
                  </a:pathLst>
                </a:custGeom>
                <a:solidFill>
                  <a:srgbClr val="FFFFFF"/>
                </a:solidFill>
                <a:ln w="571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59AFB00-A099-D888-924F-A5449D988444}"/>
                    </a:ext>
                  </a:extLst>
                </p:cNvPr>
                <p:cNvSpPr/>
                <p:nvPr/>
              </p:nvSpPr>
              <p:spPr>
                <a:xfrm>
                  <a:off x="4329093" y="2303888"/>
                  <a:ext cx="57150" cy="80010"/>
                </a:xfrm>
                <a:custGeom>
                  <a:avLst/>
                  <a:gdLst>
                    <a:gd name="connsiteX0" fmla="*/ 49778 w 57150"/>
                    <a:gd name="connsiteY0" fmla="*/ 0 h 80010"/>
                    <a:gd name="connsiteX1" fmla="*/ 0 w 57150"/>
                    <a:gd name="connsiteY1" fmla="*/ 76410 h 80010"/>
                    <a:gd name="connsiteX2" fmla="*/ 12859 w 57150"/>
                    <a:gd name="connsiteY2" fmla="*/ 84410 h 80010"/>
                    <a:gd name="connsiteX3" fmla="*/ 62294 w 57150"/>
                    <a:gd name="connsiteY3" fmla="*/ 8573 h 80010"/>
                  </a:gdLst>
                  <a:ahLst/>
                  <a:cxnLst>
                    <a:cxn ang="0">
                      <a:pos x="connsiteX0" y="connsiteY0"/>
                    </a:cxn>
                    <a:cxn ang="0">
                      <a:pos x="connsiteX1" y="connsiteY1"/>
                    </a:cxn>
                    <a:cxn ang="0">
                      <a:pos x="connsiteX2" y="connsiteY2"/>
                    </a:cxn>
                    <a:cxn ang="0">
                      <a:pos x="connsiteX3" y="connsiteY3"/>
                    </a:cxn>
                  </a:cxnLst>
                  <a:rect l="l" t="t" r="r" b="b"/>
                  <a:pathLst>
                    <a:path w="57150" h="80010">
                      <a:moveTo>
                        <a:pt x="49778" y="0"/>
                      </a:moveTo>
                      <a:cubicBezTo>
                        <a:pt x="32633" y="24975"/>
                        <a:pt x="15945" y="50692"/>
                        <a:pt x="0" y="76410"/>
                      </a:cubicBezTo>
                      <a:lnTo>
                        <a:pt x="12859" y="84410"/>
                      </a:lnTo>
                      <a:cubicBezTo>
                        <a:pt x="28689" y="58864"/>
                        <a:pt x="45320" y="33376"/>
                        <a:pt x="62294" y="8573"/>
                      </a:cubicBezTo>
                      <a:close/>
                    </a:path>
                  </a:pathLst>
                </a:custGeom>
                <a:solidFill>
                  <a:srgbClr val="FFFFFF"/>
                </a:solidFill>
                <a:ln w="571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7F0990D-522B-9B65-4361-682C2746877E}"/>
                    </a:ext>
                  </a:extLst>
                </p:cNvPr>
                <p:cNvSpPr/>
                <p:nvPr/>
              </p:nvSpPr>
              <p:spPr>
                <a:xfrm>
                  <a:off x="4239882" y="2458822"/>
                  <a:ext cx="51435" cy="85725"/>
                </a:xfrm>
                <a:custGeom>
                  <a:avLst/>
                  <a:gdLst>
                    <a:gd name="connsiteX0" fmla="*/ 42863 w 51435"/>
                    <a:gd name="connsiteY0" fmla="*/ 0 h 85725"/>
                    <a:gd name="connsiteX1" fmla="*/ 0 w 51435"/>
                    <a:gd name="connsiteY1" fmla="*/ 80467 h 85725"/>
                    <a:gd name="connsiteX2" fmla="*/ 13545 w 51435"/>
                    <a:gd name="connsiteY2" fmla="*/ 87325 h 85725"/>
                    <a:gd name="connsiteX3" fmla="*/ 56064 w 51435"/>
                    <a:gd name="connsiteY3" fmla="*/ 7315 h 85725"/>
                  </a:gdLst>
                  <a:ahLst/>
                  <a:cxnLst>
                    <a:cxn ang="0">
                      <a:pos x="connsiteX0" y="connsiteY0"/>
                    </a:cxn>
                    <a:cxn ang="0">
                      <a:pos x="connsiteX1" y="connsiteY1"/>
                    </a:cxn>
                    <a:cxn ang="0">
                      <a:pos x="connsiteX2" y="connsiteY2"/>
                    </a:cxn>
                    <a:cxn ang="0">
                      <a:pos x="connsiteX3" y="connsiteY3"/>
                    </a:cxn>
                  </a:cxnLst>
                  <a:rect l="l" t="t" r="r" b="b"/>
                  <a:pathLst>
                    <a:path w="51435" h="85725">
                      <a:moveTo>
                        <a:pt x="42863" y="0"/>
                      </a:moveTo>
                      <a:cubicBezTo>
                        <a:pt x="28061" y="26346"/>
                        <a:pt x="13659" y="53435"/>
                        <a:pt x="0" y="80467"/>
                      </a:cubicBezTo>
                      <a:lnTo>
                        <a:pt x="13545" y="87325"/>
                      </a:lnTo>
                      <a:cubicBezTo>
                        <a:pt x="27089" y="60465"/>
                        <a:pt x="41377" y="33547"/>
                        <a:pt x="56064" y="7315"/>
                      </a:cubicBezTo>
                      <a:close/>
                    </a:path>
                  </a:pathLst>
                </a:custGeom>
                <a:solidFill>
                  <a:srgbClr val="FFFFFF"/>
                </a:solidFill>
                <a:ln w="5715" cap="flat">
                  <a:noFill/>
                  <a:prstDash val="solid"/>
                  <a:miter/>
                </a:ln>
              </p:spPr>
              <p:txBody>
                <a:bodyPr rtlCol="0" anchor="ctr"/>
                <a:lstStyle/>
                <a:p>
                  <a:endParaRPr lang="en-US"/>
                </a:p>
              </p:txBody>
            </p:sp>
          </p:grpSp>
          <p:sp>
            <p:nvSpPr>
              <p:cNvPr id="27" name="Freeform: Shape 26">
                <a:extLst>
                  <a:ext uri="{FF2B5EF4-FFF2-40B4-BE49-F238E27FC236}">
                    <a16:creationId xmlns:a16="http://schemas.microsoft.com/office/drawing/2014/main" id="{B6C7C4DB-8308-9809-1EC4-71FFAE69BB14}"/>
                  </a:ext>
                </a:extLst>
              </p:cNvPr>
              <p:cNvSpPr/>
              <p:nvPr/>
            </p:nvSpPr>
            <p:spPr>
              <a:xfrm>
                <a:off x="7911255" y="2547118"/>
                <a:ext cx="51435" cy="85725"/>
              </a:xfrm>
              <a:custGeom>
                <a:avLst/>
                <a:gdLst>
                  <a:gd name="connsiteX0" fmla="*/ 38462 w 51435"/>
                  <a:gd name="connsiteY0" fmla="*/ 88640 h 85725"/>
                  <a:gd name="connsiteX1" fmla="*/ 52349 w 51435"/>
                  <a:gd name="connsiteY1" fmla="*/ 82467 h 85725"/>
                  <a:gd name="connsiteX2" fmla="*/ 13545 w 51435"/>
                  <a:gd name="connsiteY2" fmla="*/ 0 h 85725"/>
                  <a:gd name="connsiteX3" fmla="*/ 0 w 51435"/>
                  <a:gd name="connsiteY3" fmla="*/ 6801 h 85725"/>
                  <a:gd name="connsiteX4" fmla="*/ 38462 w 51435"/>
                  <a:gd name="connsiteY4" fmla="*/ 8864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85725">
                    <a:moveTo>
                      <a:pt x="38462" y="88640"/>
                    </a:moveTo>
                    <a:lnTo>
                      <a:pt x="52349" y="82467"/>
                    </a:lnTo>
                    <a:cubicBezTo>
                      <a:pt x="40119" y="54864"/>
                      <a:pt x="27089" y="27146"/>
                      <a:pt x="13545" y="0"/>
                    </a:cubicBezTo>
                    <a:lnTo>
                      <a:pt x="0" y="6801"/>
                    </a:lnTo>
                    <a:cubicBezTo>
                      <a:pt x="13545" y="33661"/>
                      <a:pt x="26346" y="61208"/>
                      <a:pt x="38462" y="88640"/>
                    </a:cubicBezTo>
                    <a:close/>
                  </a:path>
                </a:pathLst>
              </a:custGeom>
              <a:solidFill>
                <a:srgbClr val="FFFFFF"/>
              </a:solidFill>
              <a:ln w="571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76CC80C-1860-19F3-F1C5-5949D94E9F9F}"/>
                  </a:ext>
                </a:extLst>
              </p:cNvPr>
              <p:cNvSpPr/>
              <p:nvPr/>
            </p:nvSpPr>
            <p:spPr>
              <a:xfrm>
                <a:off x="7608246" y="2096319"/>
                <a:ext cx="68580" cy="74295"/>
              </a:xfrm>
              <a:custGeom>
                <a:avLst/>
                <a:gdLst>
                  <a:gd name="connsiteX0" fmla="*/ 58693 w 68580"/>
                  <a:gd name="connsiteY0" fmla="*/ 78867 h 74295"/>
                  <a:gd name="connsiteX1" fmla="*/ 70466 w 68580"/>
                  <a:gd name="connsiteY1" fmla="*/ 69266 h 74295"/>
                  <a:gd name="connsiteX2" fmla="*/ 11430 w 68580"/>
                  <a:gd name="connsiteY2" fmla="*/ 0 h 74295"/>
                  <a:gd name="connsiteX3" fmla="*/ 0 w 68580"/>
                  <a:gd name="connsiteY3" fmla="*/ 10115 h 74295"/>
                  <a:gd name="connsiteX4" fmla="*/ 58693 w 68580"/>
                  <a:gd name="connsiteY4" fmla="*/ 78867 h 74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74295">
                    <a:moveTo>
                      <a:pt x="58693" y="78867"/>
                    </a:moveTo>
                    <a:lnTo>
                      <a:pt x="70466" y="69266"/>
                    </a:lnTo>
                    <a:cubicBezTo>
                      <a:pt x="51378" y="45834"/>
                      <a:pt x="31490" y="22517"/>
                      <a:pt x="11430" y="0"/>
                    </a:cubicBezTo>
                    <a:lnTo>
                      <a:pt x="0" y="10115"/>
                    </a:lnTo>
                    <a:cubicBezTo>
                      <a:pt x="20060" y="32461"/>
                      <a:pt x="39777" y="55607"/>
                      <a:pt x="58693" y="78867"/>
                    </a:cubicBezTo>
                    <a:close/>
                  </a:path>
                </a:pathLst>
              </a:custGeom>
              <a:solidFill>
                <a:srgbClr val="FFFFFF"/>
              </a:solidFill>
              <a:ln w="571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27BC571-AFAB-D082-BD70-DFBA2FF42128}"/>
                  </a:ext>
                </a:extLst>
              </p:cNvPr>
              <p:cNvSpPr/>
              <p:nvPr/>
            </p:nvSpPr>
            <p:spPr>
              <a:xfrm>
                <a:off x="7722489" y="2237537"/>
                <a:ext cx="62865" cy="80010"/>
              </a:xfrm>
              <a:custGeom>
                <a:avLst/>
                <a:gdLst>
                  <a:gd name="connsiteX0" fmla="*/ 52235 w 62865"/>
                  <a:gd name="connsiteY0" fmla="*/ 82753 h 80010"/>
                  <a:gd name="connsiteX1" fmla="*/ 64751 w 62865"/>
                  <a:gd name="connsiteY1" fmla="*/ 74295 h 80010"/>
                  <a:gd name="connsiteX2" fmla="*/ 12173 w 62865"/>
                  <a:gd name="connsiteY2" fmla="*/ 0 h 80010"/>
                  <a:gd name="connsiteX3" fmla="*/ 0 w 62865"/>
                  <a:gd name="connsiteY3" fmla="*/ 9030 h 80010"/>
                  <a:gd name="connsiteX4" fmla="*/ 52235 w 62865"/>
                  <a:gd name="connsiteY4" fmla="*/ 82753 h 8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 h="80010">
                    <a:moveTo>
                      <a:pt x="52235" y="82753"/>
                    </a:moveTo>
                    <a:lnTo>
                      <a:pt x="64751" y="74295"/>
                    </a:lnTo>
                    <a:cubicBezTo>
                      <a:pt x="47606" y="49263"/>
                      <a:pt x="30461" y="24346"/>
                      <a:pt x="12173" y="0"/>
                    </a:cubicBezTo>
                    <a:lnTo>
                      <a:pt x="0" y="9030"/>
                    </a:lnTo>
                    <a:cubicBezTo>
                      <a:pt x="17831" y="32976"/>
                      <a:pt x="35433" y="57722"/>
                      <a:pt x="52235" y="82753"/>
                    </a:cubicBezTo>
                    <a:close/>
                  </a:path>
                </a:pathLst>
              </a:custGeom>
              <a:solidFill>
                <a:srgbClr val="FFFFFF"/>
              </a:solidFill>
              <a:ln w="571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5256F64F-4F7C-6A04-2CB1-B33B6BC1A41F}"/>
                  </a:ext>
                </a:extLst>
              </p:cNvPr>
              <p:cNvGrpSpPr/>
              <p:nvPr/>
            </p:nvGrpSpPr>
            <p:grpSpPr>
              <a:xfrm>
                <a:off x="5638572" y="1405204"/>
                <a:ext cx="1156887" cy="139789"/>
                <a:chOff x="5638572" y="1405204"/>
                <a:chExt cx="1156887" cy="139789"/>
              </a:xfrm>
            </p:grpSpPr>
            <p:sp>
              <p:nvSpPr>
                <p:cNvPr id="137" name="Freeform: Shape 136">
                  <a:extLst>
                    <a:ext uri="{FF2B5EF4-FFF2-40B4-BE49-F238E27FC236}">
                      <a16:creationId xmlns:a16="http://schemas.microsoft.com/office/drawing/2014/main" id="{0735AE93-C795-ECD1-9032-F2ECB8E2E5DA}"/>
                    </a:ext>
                  </a:extLst>
                </p:cNvPr>
                <p:cNvSpPr/>
                <p:nvPr/>
              </p:nvSpPr>
              <p:spPr>
                <a:xfrm>
                  <a:off x="5638572" y="1437265"/>
                  <a:ext cx="80010" cy="28575"/>
                </a:xfrm>
                <a:custGeom>
                  <a:avLst/>
                  <a:gdLst>
                    <a:gd name="connsiteX0" fmla="*/ 83324 w 80010"/>
                    <a:gd name="connsiteY0" fmla="*/ 14916 h 28575"/>
                    <a:gd name="connsiteX1" fmla="*/ 80696 w 80010"/>
                    <a:gd name="connsiteY1" fmla="*/ 0 h 28575"/>
                    <a:gd name="connsiteX2" fmla="*/ 0 w 80010"/>
                    <a:gd name="connsiteY2" fmla="*/ 16002 h 28575"/>
                    <a:gd name="connsiteX3" fmla="*/ 2000 w 80010"/>
                    <a:gd name="connsiteY3" fmla="*/ 31090 h 28575"/>
                    <a:gd name="connsiteX4" fmla="*/ 83324 w 80010"/>
                    <a:gd name="connsiteY4" fmla="*/ 149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 h="28575">
                      <a:moveTo>
                        <a:pt x="83324" y="14916"/>
                      </a:moveTo>
                      <a:lnTo>
                        <a:pt x="80696" y="0"/>
                      </a:lnTo>
                      <a:cubicBezTo>
                        <a:pt x="53835" y="4743"/>
                        <a:pt x="26746" y="10173"/>
                        <a:pt x="0" y="16002"/>
                      </a:cubicBezTo>
                      <a:lnTo>
                        <a:pt x="2000" y="31090"/>
                      </a:lnTo>
                      <a:cubicBezTo>
                        <a:pt x="28803" y="25203"/>
                        <a:pt x="56235" y="19717"/>
                        <a:pt x="83324" y="14916"/>
                      </a:cubicBezTo>
                      <a:close/>
                    </a:path>
                  </a:pathLst>
                </a:custGeom>
                <a:solidFill>
                  <a:srgbClr val="FFFFFF"/>
                </a:solidFill>
                <a:ln w="571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9ADD021-9E43-0162-C421-3910F10B67CE}"/>
                    </a:ext>
                  </a:extLst>
                </p:cNvPr>
                <p:cNvSpPr/>
                <p:nvPr/>
              </p:nvSpPr>
              <p:spPr>
                <a:xfrm>
                  <a:off x="5995187" y="1405204"/>
                  <a:ext cx="85725" cy="11430"/>
                </a:xfrm>
                <a:custGeom>
                  <a:avLst/>
                  <a:gdLst>
                    <a:gd name="connsiteX0" fmla="*/ 91097 w 85725"/>
                    <a:gd name="connsiteY0" fmla="*/ 15145 h 11430"/>
                    <a:gd name="connsiteX1" fmla="*/ 91097 w 85725"/>
                    <a:gd name="connsiteY1" fmla="*/ 0 h 11430"/>
                    <a:gd name="connsiteX2" fmla="*/ 0 w 85725"/>
                    <a:gd name="connsiteY2" fmla="*/ 1886 h 11430"/>
                    <a:gd name="connsiteX3" fmla="*/ 629 w 85725"/>
                    <a:gd name="connsiteY3" fmla="*/ 17031 h 11430"/>
                    <a:gd name="connsiteX4" fmla="*/ 91097 w 85725"/>
                    <a:gd name="connsiteY4" fmla="*/ 15145 h 1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1430">
                      <a:moveTo>
                        <a:pt x="91097" y="15145"/>
                      </a:moveTo>
                      <a:lnTo>
                        <a:pt x="91097" y="0"/>
                      </a:lnTo>
                      <a:cubicBezTo>
                        <a:pt x="60865" y="0"/>
                        <a:pt x="30233" y="571"/>
                        <a:pt x="0" y="1886"/>
                      </a:cubicBezTo>
                      <a:lnTo>
                        <a:pt x="629" y="17031"/>
                      </a:lnTo>
                      <a:cubicBezTo>
                        <a:pt x="30690" y="15716"/>
                        <a:pt x="61151" y="15088"/>
                        <a:pt x="91097" y="15145"/>
                      </a:cubicBezTo>
                      <a:close/>
                    </a:path>
                  </a:pathLst>
                </a:custGeom>
                <a:solidFill>
                  <a:srgbClr val="FFFFFF"/>
                </a:solidFill>
                <a:ln w="571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2AA631BB-4264-031A-0881-E371C6C21F7E}"/>
                    </a:ext>
                  </a:extLst>
                </p:cNvPr>
                <p:cNvSpPr/>
                <p:nvPr/>
              </p:nvSpPr>
              <p:spPr>
                <a:xfrm>
                  <a:off x="5809336" y="1412919"/>
                  <a:ext cx="91440" cy="22860"/>
                </a:xfrm>
                <a:custGeom>
                  <a:avLst/>
                  <a:gdLst>
                    <a:gd name="connsiteX0" fmla="*/ 1943 w 91440"/>
                    <a:gd name="connsiteY0" fmla="*/ 25432 h 22860"/>
                    <a:gd name="connsiteX1" fmla="*/ 6344 w 91440"/>
                    <a:gd name="connsiteY1" fmla="*/ 24860 h 22860"/>
                    <a:gd name="connsiteX2" fmla="*/ 96298 w 91440"/>
                    <a:gd name="connsiteY2" fmla="*/ 15088 h 22860"/>
                    <a:gd name="connsiteX3" fmla="*/ 94983 w 91440"/>
                    <a:gd name="connsiteY3" fmla="*/ 0 h 22860"/>
                    <a:gd name="connsiteX4" fmla="*/ 4343 w 91440"/>
                    <a:gd name="connsiteY4" fmla="*/ 9830 h 22860"/>
                    <a:gd name="connsiteX5" fmla="*/ 0 w 91440"/>
                    <a:gd name="connsiteY5" fmla="*/ 10401 h 2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22860">
                      <a:moveTo>
                        <a:pt x="1943" y="25432"/>
                      </a:moveTo>
                      <a:lnTo>
                        <a:pt x="6344" y="24860"/>
                      </a:lnTo>
                      <a:cubicBezTo>
                        <a:pt x="36233" y="20974"/>
                        <a:pt x="66465" y="17659"/>
                        <a:pt x="96298" y="15088"/>
                      </a:cubicBezTo>
                      <a:lnTo>
                        <a:pt x="94983" y="0"/>
                      </a:lnTo>
                      <a:cubicBezTo>
                        <a:pt x="64922" y="2629"/>
                        <a:pt x="34461" y="5715"/>
                        <a:pt x="4343" y="9830"/>
                      </a:cubicBezTo>
                      <a:lnTo>
                        <a:pt x="0" y="10401"/>
                      </a:lnTo>
                      <a:close/>
                    </a:path>
                  </a:pathLst>
                </a:custGeom>
                <a:solidFill>
                  <a:srgbClr val="FFFFFF"/>
                </a:solidFill>
                <a:ln w="571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FC1DB85-77AE-4A30-B8DA-26C425D47146}"/>
                    </a:ext>
                  </a:extLst>
                </p:cNvPr>
                <p:cNvSpPr/>
                <p:nvPr/>
              </p:nvSpPr>
              <p:spPr>
                <a:xfrm>
                  <a:off x="6176753" y="1407490"/>
                  <a:ext cx="91440" cy="17145"/>
                </a:xfrm>
                <a:custGeom>
                  <a:avLst/>
                  <a:gdLst>
                    <a:gd name="connsiteX0" fmla="*/ 90183 w 91440"/>
                    <a:gd name="connsiteY0" fmla="*/ 21260 h 17145"/>
                    <a:gd name="connsiteX1" fmla="*/ 91611 w 91440"/>
                    <a:gd name="connsiteY1" fmla="*/ 6172 h 17145"/>
                    <a:gd name="connsiteX2" fmla="*/ 686 w 91440"/>
                    <a:gd name="connsiteY2" fmla="*/ 0 h 17145"/>
                    <a:gd name="connsiteX3" fmla="*/ 0 w 91440"/>
                    <a:gd name="connsiteY3" fmla="*/ 15088 h 17145"/>
                    <a:gd name="connsiteX4" fmla="*/ 90183 w 91440"/>
                    <a:gd name="connsiteY4" fmla="*/ 2126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17145">
                      <a:moveTo>
                        <a:pt x="90183" y="21260"/>
                      </a:moveTo>
                      <a:lnTo>
                        <a:pt x="91611" y="6172"/>
                      </a:lnTo>
                      <a:cubicBezTo>
                        <a:pt x="61436" y="3429"/>
                        <a:pt x="30861" y="1372"/>
                        <a:pt x="686" y="0"/>
                      </a:cubicBezTo>
                      <a:lnTo>
                        <a:pt x="0" y="15088"/>
                      </a:lnTo>
                      <a:cubicBezTo>
                        <a:pt x="30004" y="16402"/>
                        <a:pt x="60293" y="18517"/>
                        <a:pt x="90183" y="21260"/>
                      </a:cubicBezTo>
                      <a:close/>
                    </a:path>
                  </a:pathLst>
                </a:custGeom>
                <a:solidFill>
                  <a:srgbClr val="FFFFFF"/>
                </a:solidFill>
                <a:ln w="571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1599971-92AC-4D54-022D-C287A7F5080E}"/>
                    </a:ext>
                  </a:extLst>
                </p:cNvPr>
                <p:cNvSpPr/>
                <p:nvPr/>
              </p:nvSpPr>
              <p:spPr>
                <a:xfrm>
                  <a:off x="6709734" y="1504988"/>
                  <a:ext cx="85725" cy="40005"/>
                </a:xfrm>
                <a:custGeom>
                  <a:avLst/>
                  <a:gdLst>
                    <a:gd name="connsiteX0" fmla="*/ 85553 w 85725"/>
                    <a:gd name="connsiteY0" fmla="*/ 44291 h 40005"/>
                    <a:gd name="connsiteX1" fmla="*/ 90868 w 85725"/>
                    <a:gd name="connsiteY1" fmla="*/ 30118 h 40005"/>
                    <a:gd name="connsiteX2" fmla="*/ 4686 w 85725"/>
                    <a:gd name="connsiteY2" fmla="*/ 0 h 40005"/>
                    <a:gd name="connsiteX3" fmla="*/ 0 w 85725"/>
                    <a:gd name="connsiteY3" fmla="*/ 14402 h 40005"/>
                    <a:gd name="connsiteX4" fmla="*/ 85553 w 85725"/>
                    <a:gd name="connsiteY4" fmla="*/ 44291 h 4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40005">
                      <a:moveTo>
                        <a:pt x="85553" y="44291"/>
                      </a:moveTo>
                      <a:lnTo>
                        <a:pt x="90868" y="30118"/>
                      </a:lnTo>
                      <a:cubicBezTo>
                        <a:pt x="62293" y="19431"/>
                        <a:pt x="33718" y="9315"/>
                        <a:pt x="4686" y="0"/>
                      </a:cubicBezTo>
                      <a:lnTo>
                        <a:pt x="0" y="14402"/>
                      </a:lnTo>
                      <a:cubicBezTo>
                        <a:pt x="28518" y="23660"/>
                        <a:pt x="57321" y="33718"/>
                        <a:pt x="85553" y="44291"/>
                      </a:cubicBezTo>
                      <a:close/>
                    </a:path>
                  </a:pathLst>
                </a:custGeom>
                <a:solidFill>
                  <a:srgbClr val="FFFFFF"/>
                </a:solidFill>
                <a:ln w="571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7F19C55-E785-22EB-CA54-C64FCCFEE386}"/>
                    </a:ext>
                  </a:extLst>
                </p:cNvPr>
                <p:cNvSpPr/>
                <p:nvPr/>
              </p:nvSpPr>
              <p:spPr>
                <a:xfrm>
                  <a:off x="6535026" y="1456468"/>
                  <a:ext cx="91440" cy="34290"/>
                </a:xfrm>
                <a:custGeom>
                  <a:avLst/>
                  <a:gdLst>
                    <a:gd name="connsiteX0" fmla="*/ 87897 w 91440"/>
                    <a:gd name="connsiteY0" fmla="*/ 36919 h 34290"/>
                    <a:gd name="connsiteX1" fmla="*/ 91897 w 91440"/>
                    <a:gd name="connsiteY1" fmla="*/ 22288 h 34290"/>
                    <a:gd name="connsiteX2" fmla="*/ 3372 w 91440"/>
                    <a:gd name="connsiteY2" fmla="*/ 0 h 34290"/>
                    <a:gd name="connsiteX3" fmla="*/ 0 w 91440"/>
                    <a:gd name="connsiteY3" fmla="*/ 14802 h 34290"/>
                    <a:gd name="connsiteX4" fmla="*/ 87897 w 91440"/>
                    <a:gd name="connsiteY4" fmla="*/ 36919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34290">
                      <a:moveTo>
                        <a:pt x="87897" y="36919"/>
                      </a:moveTo>
                      <a:lnTo>
                        <a:pt x="91897" y="22288"/>
                      </a:lnTo>
                      <a:cubicBezTo>
                        <a:pt x="62808" y="14288"/>
                        <a:pt x="32976" y="6744"/>
                        <a:pt x="3372" y="0"/>
                      </a:cubicBezTo>
                      <a:lnTo>
                        <a:pt x="0" y="14802"/>
                      </a:lnTo>
                      <a:cubicBezTo>
                        <a:pt x="29604" y="21488"/>
                        <a:pt x="58979" y="28918"/>
                        <a:pt x="87897" y="36919"/>
                      </a:cubicBezTo>
                      <a:close/>
                    </a:path>
                  </a:pathLst>
                </a:custGeom>
                <a:solidFill>
                  <a:srgbClr val="FFFFFF"/>
                </a:solidFill>
                <a:ln w="571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03B7DF3-1BC6-11A8-B954-00DDBAE92FD9}"/>
                    </a:ext>
                  </a:extLst>
                </p:cNvPr>
                <p:cNvSpPr/>
                <p:nvPr/>
              </p:nvSpPr>
              <p:spPr>
                <a:xfrm>
                  <a:off x="6356833" y="1423892"/>
                  <a:ext cx="91440" cy="28575"/>
                </a:xfrm>
                <a:custGeom>
                  <a:avLst/>
                  <a:gdLst>
                    <a:gd name="connsiteX0" fmla="*/ 89325 w 91440"/>
                    <a:gd name="connsiteY0" fmla="*/ 29147 h 28575"/>
                    <a:gd name="connsiteX1" fmla="*/ 92069 w 91440"/>
                    <a:gd name="connsiteY1" fmla="*/ 14288 h 28575"/>
                    <a:gd name="connsiteX2" fmla="*/ 2057 w 91440"/>
                    <a:gd name="connsiteY2" fmla="*/ 0 h 28575"/>
                    <a:gd name="connsiteX3" fmla="*/ 0 w 91440"/>
                    <a:gd name="connsiteY3" fmla="*/ 14973 h 28575"/>
                    <a:gd name="connsiteX4" fmla="*/ 89325 w 91440"/>
                    <a:gd name="connsiteY4" fmla="*/ 2914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28575">
                      <a:moveTo>
                        <a:pt x="89325" y="29147"/>
                      </a:moveTo>
                      <a:lnTo>
                        <a:pt x="92069" y="14288"/>
                      </a:lnTo>
                      <a:cubicBezTo>
                        <a:pt x="62236" y="8573"/>
                        <a:pt x="31947" y="4001"/>
                        <a:pt x="2057" y="0"/>
                      </a:cubicBezTo>
                      <a:lnTo>
                        <a:pt x="0" y="14973"/>
                      </a:lnTo>
                      <a:cubicBezTo>
                        <a:pt x="29718" y="19031"/>
                        <a:pt x="59779" y="23774"/>
                        <a:pt x="89325" y="29147"/>
                      </a:cubicBezTo>
                      <a:close/>
                    </a:path>
                  </a:pathLst>
                </a:custGeom>
                <a:solidFill>
                  <a:srgbClr val="FFFFFF"/>
                </a:solidFill>
                <a:ln w="571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A9D30825-5DBA-A140-EDE9-352050870604}"/>
                  </a:ext>
                </a:extLst>
              </p:cNvPr>
              <p:cNvSpPr/>
              <p:nvPr/>
            </p:nvSpPr>
            <p:spPr>
              <a:xfrm>
                <a:off x="7823702" y="2387956"/>
                <a:ext cx="57150" cy="85725"/>
              </a:xfrm>
              <a:custGeom>
                <a:avLst/>
                <a:gdLst>
                  <a:gd name="connsiteX0" fmla="*/ 45492 w 57150"/>
                  <a:gd name="connsiteY0" fmla="*/ 85896 h 85725"/>
                  <a:gd name="connsiteX1" fmla="*/ 58693 w 57150"/>
                  <a:gd name="connsiteY1" fmla="*/ 78524 h 85725"/>
                  <a:gd name="connsiteX2" fmla="*/ 12973 w 57150"/>
                  <a:gd name="connsiteY2" fmla="*/ 0 h 85725"/>
                  <a:gd name="connsiteX3" fmla="*/ 0 w 57150"/>
                  <a:gd name="connsiteY3" fmla="*/ 7944 h 85725"/>
                  <a:gd name="connsiteX4" fmla="*/ 45492 w 57150"/>
                  <a:gd name="connsiteY4" fmla="*/ 85896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85725">
                    <a:moveTo>
                      <a:pt x="45492" y="85896"/>
                    </a:moveTo>
                    <a:lnTo>
                      <a:pt x="58693" y="78524"/>
                    </a:lnTo>
                    <a:cubicBezTo>
                      <a:pt x="44063" y="52121"/>
                      <a:pt x="28632" y="25718"/>
                      <a:pt x="12973" y="0"/>
                    </a:cubicBezTo>
                    <a:lnTo>
                      <a:pt x="0" y="7944"/>
                    </a:lnTo>
                    <a:cubicBezTo>
                      <a:pt x="15373" y="33433"/>
                      <a:pt x="30918" y="59665"/>
                      <a:pt x="45492" y="85896"/>
                    </a:cubicBezTo>
                    <a:close/>
                  </a:path>
                </a:pathLst>
              </a:custGeom>
              <a:solidFill>
                <a:srgbClr val="FFFFFF"/>
              </a:solidFill>
              <a:ln w="571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5D46ED2-5022-6C55-77B6-38BF4FE1A4AE}"/>
                  </a:ext>
                </a:extLst>
              </p:cNvPr>
              <p:cNvSpPr/>
              <p:nvPr/>
            </p:nvSpPr>
            <p:spPr>
              <a:xfrm>
                <a:off x="3603613" y="967313"/>
                <a:ext cx="4989195" cy="4989195"/>
              </a:xfrm>
              <a:custGeom>
                <a:avLst/>
                <a:gdLst>
                  <a:gd name="connsiteX0" fmla="*/ 3745630 w 4989195"/>
                  <a:gd name="connsiteY0" fmla="*/ 1248543 h 4989195"/>
                  <a:gd name="connsiteX1" fmla="*/ 3745630 w 4989195"/>
                  <a:gd name="connsiteY1" fmla="*/ 3745630 h 4989195"/>
                  <a:gd name="connsiteX2" fmla="*/ 1248544 w 4989195"/>
                  <a:gd name="connsiteY2" fmla="*/ 3745630 h 4989195"/>
                  <a:gd name="connsiteX3" fmla="*/ 1248544 w 4989195"/>
                  <a:gd name="connsiteY3" fmla="*/ 1248543 h 4989195"/>
                  <a:gd name="connsiteX4" fmla="*/ 3745630 w 4989195"/>
                  <a:gd name="connsiteY4" fmla="*/ 1248543 h 4989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195" h="4989195">
                    <a:moveTo>
                      <a:pt x="3745630" y="1248543"/>
                    </a:moveTo>
                    <a:cubicBezTo>
                      <a:pt x="4435182" y="1938095"/>
                      <a:pt x="4435182" y="3056079"/>
                      <a:pt x="3745630" y="3745630"/>
                    </a:cubicBezTo>
                    <a:cubicBezTo>
                      <a:pt x="3056079" y="4435182"/>
                      <a:pt x="1938095" y="4435182"/>
                      <a:pt x="1248544" y="3745630"/>
                    </a:cubicBezTo>
                    <a:cubicBezTo>
                      <a:pt x="558992" y="3056079"/>
                      <a:pt x="558992" y="1938095"/>
                      <a:pt x="1248544" y="1248543"/>
                    </a:cubicBezTo>
                    <a:cubicBezTo>
                      <a:pt x="1938095" y="558992"/>
                      <a:pt x="3056079" y="558992"/>
                      <a:pt x="3745630" y="1248543"/>
                    </a:cubicBezTo>
                    <a:close/>
                  </a:path>
                </a:pathLst>
              </a:custGeom>
              <a:solidFill>
                <a:srgbClr val="FFC000"/>
              </a:solidFill>
              <a:ln w="5715" cap="flat">
                <a:noFill/>
                <a:prstDash val="solid"/>
                <a:miter/>
              </a:ln>
            </p:spPr>
            <p:txBody>
              <a:bodyPr rtlCol="0" anchor="ctr"/>
              <a:lstStyle/>
              <a:p>
                <a:endParaRPr lang="en-US"/>
              </a:p>
            </p:txBody>
          </p:sp>
          <p:grpSp>
            <p:nvGrpSpPr>
              <p:cNvPr id="33" name="Group 32">
                <a:extLst>
                  <a:ext uri="{FF2B5EF4-FFF2-40B4-BE49-F238E27FC236}">
                    <a16:creationId xmlns:a16="http://schemas.microsoft.com/office/drawing/2014/main" id="{E35846DE-AE74-9EF8-2619-3DDA83AF2802}"/>
                  </a:ext>
                </a:extLst>
              </p:cNvPr>
              <p:cNvGrpSpPr/>
              <p:nvPr/>
            </p:nvGrpSpPr>
            <p:grpSpPr>
              <a:xfrm>
                <a:off x="4859960" y="1879949"/>
                <a:ext cx="2480310" cy="2036369"/>
                <a:chOff x="4859960" y="1879949"/>
                <a:chExt cx="2480310" cy="2036369"/>
              </a:xfrm>
            </p:grpSpPr>
            <p:sp>
              <p:nvSpPr>
                <p:cNvPr id="124" name="Freeform: Shape 123">
                  <a:extLst>
                    <a:ext uri="{FF2B5EF4-FFF2-40B4-BE49-F238E27FC236}">
                      <a16:creationId xmlns:a16="http://schemas.microsoft.com/office/drawing/2014/main" id="{9DE1003E-B20E-3465-31A4-F0DD1C56A85D}"/>
                    </a:ext>
                  </a:extLst>
                </p:cNvPr>
                <p:cNvSpPr/>
                <p:nvPr/>
              </p:nvSpPr>
              <p:spPr>
                <a:xfrm>
                  <a:off x="5263610" y="2666848"/>
                  <a:ext cx="291465" cy="942975"/>
                </a:xfrm>
                <a:custGeom>
                  <a:avLst/>
                  <a:gdLst>
                    <a:gd name="connsiteX0" fmla="*/ 0 w 291465"/>
                    <a:gd name="connsiteY0" fmla="*/ 0 h 942975"/>
                    <a:gd name="connsiteX1" fmla="*/ 294665 w 291465"/>
                    <a:gd name="connsiteY1" fmla="*/ 0 h 942975"/>
                    <a:gd name="connsiteX2" fmla="*/ 294665 w 291465"/>
                    <a:gd name="connsiteY2" fmla="*/ 946347 h 942975"/>
                    <a:gd name="connsiteX3" fmla="*/ 0 w 291465"/>
                    <a:gd name="connsiteY3" fmla="*/ 946347 h 942975"/>
                  </a:gdLst>
                  <a:ahLst/>
                  <a:cxnLst>
                    <a:cxn ang="0">
                      <a:pos x="connsiteX0" y="connsiteY0"/>
                    </a:cxn>
                    <a:cxn ang="0">
                      <a:pos x="connsiteX1" y="connsiteY1"/>
                    </a:cxn>
                    <a:cxn ang="0">
                      <a:pos x="connsiteX2" y="connsiteY2"/>
                    </a:cxn>
                    <a:cxn ang="0">
                      <a:pos x="connsiteX3" y="connsiteY3"/>
                    </a:cxn>
                  </a:cxnLst>
                  <a:rect l="l" t="t" r="r" b="b"/>
                  <a:pathLst>
                    <a:path w="291465" h="942975">
                      <a:moveTo>
                        <a:pt x="0" y="0"/>
                      </a:moveTo>
                      <a:lnTo>
                        <a:pt x="294665" y="0"/>
                      </a:lnTo>
                      <a:lnTo>
                        <a:pt x="294665" y="946347"/>
                      </a:lnTo>
                      <a:lnTo>
                        <a:pt x="0" y="946347"/>
                      </a:lnTo>
                      <a:close/>
                    </a:path>
                  </a:pathLst>
                </a:custGeom>
                <a:solidFill>
                  <a:schemeClr val="accent1"/>
                </a:solidFill>
                <a:ln w="571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A974AAD-C9C9-E218-0167-F9EB2013BC7D}"/>
                    </a:ext>
                  </a:extLst>
                </p:cNvPr>
                <p:cNvSpPr/>
                <p:nvPr/>
              </p:nvSpPr>
              <p:spPr>
                <a:xfrm>
                  <a:off x="5955754" y="2666848"/>
                  <a:ext cx="291465" cy="942975"/>
                </a:xfrm>
                <a:custGeom>
                  <a:avLst/>
                  <a:gdLst>
                    <a:gd name="connsiteX0" fmla="*/ 0 w 291465"/>
                    <a:gd name="connsiteY0" fmla="*/ 0 h 942975"/>
                    <a:gd name="connsiteX1" fmla="*/ 294608 w 291465"/>
                    <a:gd name="connsiteY1" fmla="*/ 0 h 942975"/>
                    <a:gd name="connsiteX2" fmla="*/ 294608 w 291465"/>
                    <a:gd name="connsiteY2" fmla="*/ 946347 h 942975"/>
                    <a:gd name="connsiteX3" fmla="*/ 0 w 291465"/>
                    <a:gd name="connsiteY3" fmla="*/ 946347 h 942975"/>
                  </a:gdLst>
                  <a:ahLst/>
                  <a:cxnLst>
                    <a:cxn ang="0">
                      <a:pos x="connsiteX0" y="connsiteY0"/>
                    </a:cxn>
                    <a:cxn ang="0">
                      <a:pos x="connsiteX1" y="connsiteY1"/>
                    </a:cxn>
                    <a:cxn ang="0">
                      <a:pos x="connsiteX2" y="connsiteY2"/>
                    </a:cxn>
                    <a:cxn ang="0">
                      <a:pos x="connsiteX3" y="connsiteY3"/>
                    </a:cxn>
                  </a:cxnLst>
                  <a:rect l="l" t="t" r="r" b="b"/>
                  <a:pathLst>
                    <a:path w="291465" h="942975">
                      <a:moveTo>
                        <a:pt x="0" y="0"/>
                      </a:moveTo>
                      <a:lnTo>
                        <a:pt x="294608" y="0"/>
                      </a:lnTo>
                      <a:lnTo>
                        <a:pt x="294608" y="946347"/>
                      </a:lnTo>
                      <a:lnTo>
                        <a:pt x="0" y="946347"/>
                      </a:lnTo>
                      <a:close/>
                    </a:path>
                  </a:pathLst>
                </a:custGeom>
                <a:solidFill>
                  <a:schemeClr val="accent1"/>
                </a:solidFill>
                <a:ln w="571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D42961-098D-DC55-E696-5DBF071862B0}"/>
                    </a:ext>
                  </a:extLst>
                </p:cNvPr>
                <p:cNvSpPr/>
                <p:nvPr/>
              </p:nvSpPr>
              <p:spPr>
                <a:xfrm>
                  <a:off x="6649498" y="2666848"/>
                  <a:ext cx="291465" cy="942975"/>
                </a:xfrm>
                <a:custGeom>
                  <a:avLst/>
                  <a:gdLst>
                    <a:gd name="connsiteX0" fmla="*/ 0 w 291465"/>
                    <a:gd name="connsiteY0" fmla="*/ 0 h 942975"/>
                    <a:gd name="connsiteX1" fmla="*/ 294722 w 291465"/>
                    <a:gd name="connsiteY1" fmla="*/ 0 h 942975"/>
                    <a:gd name="connsiteX2" fmla="*/ 294722 w 291465"/>
                    <a:gd name="connsiteY2" fmla="*/ 946347 h 942975"/>
                    <a:gd name="connsiteX3" fmla="*/ 0 w 291465"/>
                    <a:gd name="connsiteY3" fmla="*/ 946347 h 942975"/>
                  </a:gdLst>
                  <a:ahLst/>
                  <a:cxnLst>
                    <a:cxn ang="0">
                      <a:pos x="connsiteX0" y="connsiteY0"/>
                    </a:cxn>
                    <a:cxn ang="0">
                      <a:pos x="connsiteX1" y="connsiteY1"/>
                    </a:cxn>
                    <a:cxn ang="0">
                      <a:pos x="connsiteX2" y="connsiteY2"/>
                    </a:cxn>
                    <a:cxn ang="0">
                      <a:pos x="connsiteX3" y="connsiteY3"/>
                    </a:cxn>
                  </a:cxnLst>
                  <a:rect l="l" t="t" r="r" b="b"/>
                  <a:pathLst>
                    <a:path w="291465" h="942975">
                      <a:moveTo>
                        <a:pt x="0" y="0"/>
                      </a:moveTo>
                      <a:lnTo>
                        <a:pt x="294722" y="0"/>
                      </a:lnTo>
                      <a:lnTo>
                        <a:pt x="294722" y="946347"/>
                      </a:lnTo>
                      <a:lnTo>
                        <a:pt x="0" y="946347"/>
                      </a:lnTo>
                      <a:close/>
                    </a:path>
                  </a:pathLst>
                </a:custGeom>
                <a:solidFill>
                  <a:schemeClr val="accent1"/>
                </a:solidFill>
                <a:ln w="571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A1D0C3E-8C4D-D9D7-0368-14DAAED50084}"/>
                    </a:ext>
                  </a:extLst>
                </p:cNvPr>
                <p:cNvSpPr/>
                <p:nvPr/>
              </p:nvSpPr>
              <p:spPr>
                <a:xfrm>
                  <a:off x="5184515" y="2627357"/>
                  <a:ext cx="445770" cy="148590"/>
                </a:xfrm>
                <a:custGeom>
                  <a:avLst/>
                  <a:gdLst>
                    <a:gd name="connsiteX0" fmla="*/ 0 w 445770"/>
                    <a:gd name="connsiteY0" fmla="*/ 0 h 148590"/>
                    <a:gd name="connsiteX1" fmla="*/ 0 w 445770"/>
                    <a:gd name="connsiteY1" fmla="*/ 67323 h 148590"/>
                    <a:gd name="connsiteX2" fmla="*/ 82467 w 445770"/>
                    <a:gd name="connsiteY2" fmla="*/ 150133 h 148590"/>
                    <a:gd name="connsiteX3" fmla="*/ 368560 w 445770"/>
                    <a:gd name="connsiteY3" fmla="*/ 150133 h 148590"/>
                    <a:gd name="connsiteX4" fmla="*/ 451085 w 445770"/>
                    <a:gd name="connsiteY4" fmla="*/ 67551 h 148590"/>
                    <a:gd name="connsiteX5" fmla="*/ 451085 w 445770"/>
                    <a:gd name="connsiteY5" fmla="*/ 0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770" h="148590">
                      <a:moveTo>
                        <a:pt x="0" y="0"/>
                      </a:moveTo>
                      <a:lnTo>
                        <a:pt x="0" y="67323"/>
                      </a:lnTo>
                      <a:cubicBezTo>
                        <a:pt x="-63" y="112951"/>
                        <a:pt x="36839" y="150007"/>
                        <a:pt x="82467" y="150133"/>
                      </a:cubicBezTo>
                      <a:lnTo>
                        <a:pt x="368560" y="150133"/>
                      </a:lnTo>
                      <a:cubicBezTo>
                        <a:pt x="414120" y="150036"/>
                        <a:pt x="451022" y="113111"/>
                        <a:pt x="451085" y="67551"/>
                      </a:cubicBezTo>
                      <a:lnTo>
                        <a:pt x="451085" y="0"/>
                      </a:lnTo>
                      <a:close/>
                    </a:path>
                  </a:pathLst>
                </a:custGeom>
                <a:solidFill>
                  <a:srgbClr val="BDBDBE"/>
                </a:solidFill>
                <a:ln w="571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1D355C2-0345-F0FB-3311-BAF560D98E63}"/>
                    </a:ext>
                  </a:extLst>
                </p:cNvPr>
                <p:cNvSpPr/>
                <p:nvPr/>
              </p:nvSpPr>
              <p:spPr>
                <a:xfrm>
                  <a:off x="5878315" y="2627357"/>
                  <a:ext cx="451485" cy="148590"/>
                </a:xfrm>
                <a:custGeom>
                  <a:avLst/>
                  <a:gdLst>
                    <a:gd name="connsiteX0" fmla="*/ 0 w 451485"/>
                    <a:gd name="connsiteY0" fmla="*/ 0 h 148590"/>
                    <a:gd name="connsiteX1" fmla="*/ 0 w 451485"/>
                    <a:gd name="connsiteY1" fmla="*/ 67323 h 148590"/>
                    <a:gd name="connsiteX2" fmla="*/ 82468 w 451485"/>
                    <a:gd name="connsiteY2" fmla="*/ 150133 h 148590"/>
                    <a:gd name="connsiteX3" fmla="*/ 370446 w 451485"/>
                    <a:gd name="connsiteY3" fmla="*/ 150133 h 148590"/>
                    <a:gd name="connsiteX4" fmla="*/ 452914 w 451485"/>
                    <a:gd name="connsiteY4" fmla="*/ 67551 h 148590"/>
                    <a:gd name="connsiteX5" fmla="*/ 452914 w 451485"/>
                    <a:gd name="connsiteY5" fmla="*/ 0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485" h="148590">
                      <a:moveTo>
                        <a:pt x="0" y="0"/>
                      </a:moveTo>
                      <a:lnTo>
                        <a:pt x="0" y="67323"/>
                      </a:lnTo>
                      <a:cubicBezTo>
                        <a:pt x="-63" y="112951"/>
                        <a:pt x="36839" y="150007"/>
                        <a:pt x="82468" y="150133"/>
                      </a:cubicBezTo>
                      <a:lnTo>
                        <a:pt x="370446" y="150133"/>
                      </a:lnTo>
                      <a:cubicBezTo>
                        <a:pt x="415984" y="150007"/>
                        <a:pt x="452851" y="113088"/>
                        <a:pt x="452914" y="67551"/>
                      </a:cubicBezTo>
                      <a:lnTo>
                        <a:pt x="452914" y="0"/>
                      </a:lnTo>
                      <a:close/>
                    </a:path>
                  </a:pathLst>
                </a:custGeom>
                <a:solidFill>
                  <a:srgbClr val="BDBDBE"/>
                </a:solidFill>
                <a:ln w="571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BCAD4EB-FD72-D818-94EE-5D811B694B9E}"/>
                    </a:ext>
                  </a:extLst>
                </p:cNvPr>
                <p:cNvSpPr/>
                <p:nvPr/>
              </p:nvSpPr>
              <p:spPr>
                <a:xfrm>
                  <a:off x="6570345" y="2627357"/>
                  <a:ext cx="451485" cy="148590"/>
                </a:xfrm>
                <a:custGeom>
                  <a:avLst/>
                  <a:gdLst>
                    <a:gd name="connsiteX0" fmla="*/ 0 w 451485"/>
                    <a:gd name="connsiteY0" fmla="*/ 0 h 148590"/>
                    <a:gd name="connsiteX1" fmla="*/ 0 w 451485"/>
                    <a:gd name="connsiteY1" fmla="*/ 67323 h 148590"/>
                    <a:gd name="connsiteX2" fmla="*/ 82525 w 451485"/>
                    <a:gd name="connsiteY2" fmla="*/ 150133 h 148590"/>
                    <a:gd name="connsiteX3" fmla="*/ 370504 w 451485"/>
                    <a:gd name="connsiteY3" fmla="*/ 150133 h 148590"/>
                    <a:gd name="connsiteX4" fmla="*/ 452971 w 451485"/>
                    <a:gd name="connsiteY4" fmla="*/ 67551 h 148590"/>
                    <a:gd name="connsiteX5" fmla="*/ 452971 w 451485"/>
                    <a:gd name="connsiteY5" fmla="*/ 0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485" h="148590">
                      <a:moveTo>
                        <a:pt x="0" y="0"/>
                      </a:moveTo>
                      <a:lnTo>
                        <a:pt x="0" y="67323"/>
                      </a:lnTo>
                      <a:cubicBezTo>
                        <a:pt x="-63" y="112974"/>
                        <a:pt x="36873" y="150036"/>
                        <a:pt x="82525" y="150133"/>
                      </a:cubicBezTo>
                      <a:lnTo>
                        <a:pt x="370504" y="150133"/>
                      </a:lnTo>
                      <a:cubicBezTo>
                        <a:pt x="416041" y="150007"/>
                        <a:pt x="452908" y="113088"/>
                        <a:pt x="452971" y="67551"/>
                      </a:cubicBezTo>
                      <a:lnTo>
                        <a:pt x="452971" y="0"/>
                      </a:lnTo>
                      <a:close/>
                    </a:path>
                  </a:pathLst>
                </a:custGeom>
                <a:solidFill>
                  <a:srgbClr val="BDBDBE"/>
                </a:solidFill>
                <a:ln w="571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891782DC-607A-39AF-4083-9CC9450EEC15}"/>
                    </a:ext>
                  </a:extLst>
                </p:cNvPr>
                <p:cNvSpPr/>
                <p:nvPr/>
              </p:nvSpPr>
              <p:spPr>
                <a:xfrm>
                  <a:off x="4859960" y="1879949"/>
                  <a:ext cx="2480310" cy="760095"/>
                </a:xfrm>
                <a:custGeom>
                  <a:avLst/>
                  <a:gdLst>
                    <a:gd name="connsiteX0" fmla="*/ 2477681 w 2480310"/>
                    <a:gd name="connsiteY0" fmla="*/ 636251 h 760095"/>
                    <a:gd name="connsiteX1" fmla="*/ 1240612 w 2480310"/>
                    <a:gd name="connsiteY1" fmla="*/ 0 h 760095"/>
                    <a:gd name="connsiteX2" fmla="*/ 3486 w 2480310"/>
                    <a:gd name="connsiteY2" fmla="*/ 636251 h 760095"/>
                    <a:gd name="connsiteX3" fmla="*/ 400 w 2480310"/>
                    <a:gd name="connsiteY3" fmla="*/ 636251 h 760095"/>
                    <a:gd name="connsiteX4" fmla="*/ 400 w 2480310"/>
                    <a:gd name="connsiteY4" fmla="*/ 637851 h 760095"/>
                    <a:gd name="connsiteX5" fmla="*/ 0 w 2480310"/>
                    <a:gd name="connsiteY5" fmla="*/ 638023 h 760095"/>
                    <a:gd name="connsiteX6" fmla="*/ 400 w 2480310"/>
                    <a:gd name="connsiteY6" fmla="*/ 638023 h 760095"/>
                    <a:gd name="connsiteX7" fmla="*/ 400 w 2480310"/>
                    <a:gd name="connsiteY7" fmla="*/ 762210 h 760095"/>
                    <a:gd name="connsiteX8" fmla="*/ 2481396 w 2480310"/>
                    <a:gd name="connsiteY8" fmla="*/ 762210 h 760095"/>
                    <a:gd name="connsiteX9" fmla="*/ 2481396 w 2480310"/>
                    <a:gd name="connsiteY9" fmla="*/ 636251 h 760095"/>
                    <a:gd name="connsiteX10" fmla="*/ 2477681 w 2480310"/>
                    <a:gd name="connsiteY10" fmla="*/ 636251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0310" h="760095">
                      <a:moveTo>
                        <a:pt x="2477681" y="636251"/>
                      </a:moveTo>
                      <a:lnTo>
                        <a:pt x="1240612" y="0"/>
                      </a:lnTo>
                      <a:lnTo>
                        <a:pt x="3486" y="636251"/>
                      </a:lnTo>
                      <a:lnTo>
                        <a:pt x="400" y="636251"/>
                      </a:lnTo>
                      <a:lnTo>
                        <a:pt x="400" y="637851"/>
                      </a:lnTo>
                      <a:lnTo>
                        <a:pt x="0" y="638023"/>
                      </a:lnTo>
                      <a:lnTo>
                        <a:pt x="400" y="638023"/>
                      </a:lnTo>
                      <a:lnTo>
                        <a:pt x="400" y="762210"/>
                      </a:lnTo>
                      <a:lnTo>
                        <a:pt x="2481396" y="762210"/>
                      </a:lnTo>
                      <a:lnTo>
                        <a:pt x="2481396" y="636251"/>
                      </a:lnTo>
                      <a:lnTo>
                        <a:pt x="2477681" y="636251"/>
                      </a:lnTo>
                      <a:close/>
                    </a:path>
                  </a:pathLst>
                </a:custGeom>
                <a:solidFill>
                  <a:schemeClr val="accent1"/>
                </a:solidFill>
                <a:ln w="571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CE5564D-A148-36CD-6DD3-79880B9FFA5E}"/>
                    </a:ext>
                  </a:extLst>
                </p:cNvPr>
                <p:cNvSpPr/>
                <p:nvPr/>
              </p:nvSpPr>
              <p:spPr>
                <a:xfrm>
                  <a:off x="5315731" y="2078488"/>
                  <a:ext cx="1565910" cy="400050"/>
                </a:xfrm>
                <a:custGeom>
                  <a:avLst/>
                  <a:gdLst>
                    <a:gd name="connsiteX0" fmla="*/ 0 w 1565910"/>
                    <a:gd name="connsiteY0" fmla="*/ 402793 h 400050"/>
                    <a:gd name="connsiteX1" fmla="*/ 784841 w 1565910"/>
                    <a:gd name="connsiteY1" fmla="*/ 0 h 400050"/>
                    <a:gd name="connsiteX2" fmla="*/ 1569625 w 1565910"/>
                    <a:gd name="connsiteY2" fmla="*/ 402793 h 400050"/>
                  </a:gdLst>
                  <a:ahLst/>
                  <a:cxnLst>
                    <a:cxn ang="0">
                      <a:pos x="connsiteX0" y="connsiteY0"/>
                    </a:cxn>
                    <a:cxn ang="0">
                      <a:pos x="connsiteX1" y="connsiteY1"/>
                    </a:cxn>
                    <a:cxn ang="0">
                      <a:pos x="connsiteX2" y="connsiteY2"/>
                    </a:cxn>
                  </a:cxnLst>
                  <a:rect l="l" t="t" r="r" b="b"/>
                  <a:pathLst>
                    <a:path w="1565910" h="400050">
                      <a:moveTo>
                        <a:pt x="0" y="402793"/>
                      </a:moveTo>
                      <a:lnTo>
                        <a:pt x="784841" y="0"/>
                      </a:lnTo>
                      <a:lnTo>
                        <a:pt x="1569625" y="402793"/>
                      </a:lnTo>
                      <a:close/>
                    </a:path>
                  </a:pathLst>
                </a:custGeom>
                <a:solidFill>
                  <a:srgbClr val="FCFCFD"/>
                </a:solidFill>
                <a:ln w="571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0EC52E8-DA9E-EC8B-3DC7-E0D61C3531C7}"/>
                    </a:ext>
                  </a:extLst>
                </p:cNvPr>
                <p:cNvSpPr/>
                <p:nvPr/>
              </p:nvSpPr>
              <p:spPr>
                <a:xfrm>
                  <a:off x="5021409" y="3670287"/>
                  <a:ext cx="2154555" cy="125730"/>
                </a:xfrm>
                <a:custGeom>
                  <a:avLst/>
                  <a:gdLst>
                    <a:gd name="connsiteX0" fmla="*/ 0 w 2154555"/>
                    <a:gd name="connsiteY0" fmla="*/ 0 h 125730"/>
                    <a:gd name="connsiteX1" fmla="*/ 2158270 w 2154555"/>
                    <a:gd name="connsiteY1" fmla="*/ 0 h 125730"/>
                    <a:gd name="connsiteX2" fmla="*/ 2158270 w 2154555"/>
                    <a:gd name="connsiteY2" fmla="*/ 125958 h 125730"/>
                    <a:gd name="connsiteX3" fmla="*/ 0 w 2154555"/>
                    <a:gd name="connsiteY3" fmla="*/ 125958 h 125730"/>
                  </a:gdLst>
                  <a:ahLst/>
                  <a:cxnLst>
                    <a:cxn ang="0">
                      <a:pos x="connsiteX0" y="connsiteY0"/>
                    </a:cxn>
                    <a:cxn ang="0">
                      <a:pos x="connsiteX1" y="connsiteY1"/>
                    </a:cxn>
                    <a:cxn ang="0">
                      <a:pos x="connsiteX2" y="connsiteY2"/>
                    </a:cxn>
                    <a:cxn ang="0">
                      <a:pos x="connsiteX3" y="connsiteY3"/>
                    </a:cxn>
                  </a:cxnLst>
                  <a:rect l="l" t="t" r="r" b="b"/>
                  <a:pathLst>
                    <a:path w="2154555" h="125730">
                      <a:moveTo>
                        <a:pt x="0" y="0"/>
                      </a:moveTo>
                      <a:lnTo>
                        <a:pt x="2158270" y="0"/>
                      </a:lnTo>
                      <a:lnTo>
                        <a:pt x="2158270" y="125958"/>
                      </a:lnTo>
                      <a:lnTo>
                        <a:pt x="0" y="125958"/>
                      </a:lnTo>
                      <a:close/>
                    </a:path>
                  </a:pathLst>
                </a:custGeom>
                <a:solidFill>
                  <a:srgbClr val="DEDEDF"/>
                </a:solidFill>
                <a:ln w="571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B5AB342-7976-8DED-3EA5-BA91FD7867CB}"/>
                    </a:ext>
                  </a:extLst>
                </p:cNvPr>
                <p:cNvSpPr/>
                <p:nvPr/>
              </p:nvSpPr>
              <p:spPr>
                <a:xfrm>
                  <a:off x="4910480" y="3790588"/>
                  <a:ext cx="2377440" cy="125730"/>
                </a:xfrm>
                <a:custGeom>
                  <a:avLst/>
                  <a:gdLst>
                    <a:gd name="connsiteX0" fmla="*/ 0 w 2377440"/>
                    <a:gd name="connsiteY0" fmla="*/ 0 h 125730"/>
                    <a:gd name="connsiteX1" fmla="*/ 2380126 w 2377440"/>
                    <a:gd name="connsiteY1" fmla="*/ 0 h 125730"/>
                    <a:gd name="connsiteX2" fmla="*/ 2380126 w 2377440"/>
                    <a:gd name="connsiteY2" fmla="*/ 125959 h 125730"/>
                    <a:gd name="connsiteX3" fmla="*/ 0 w 2377440"/>
                    <a:gd name="connsiteY3" fmla="*/ 125959 h 125730"/>
                  </a:gdLst>
                  <a:ahLst/>
                  <a:cxnLst>
                    <a:cxn ang="0">
                      <a:pos x="connsiteX0" y="connsiteY0"/>
                    </a:cxn>
                    <a:cxn ang="0">
                      <a:pos x="connsiteX1" y="connsiteY1"/>
                    </a:cxn>
                    <a:cxn ang="0">
                      <a:pos x="connsiteX2" y="connsiteY2"/>
                    </a:cxn>
                    <a:cxn ang="0">
                      <a:pos x="connsiteX3" y="connsiteY3"/>
                    </a:cxn>
                  </a:cxnLst>
                  <a:rect l="l" t="t" r="r" b="b"/>
                  <a:pathLst>
                    <a:path w="2377440" h="125730">
                      <a:moveTo>
                        <a:pt x="0" y="0"/>
                      </a:moveTo>
                      <a:lnTo>
                        <a:pt x="2380126" y="0"/>
                      </a:lnTo>
                      <a:lnTo>
                        <a:pt x="2380126" y="125959"/>
                      </a:lnTo>
                      <a:lnTo>
                        <a:pt x="0" y="125959"/>
                      </a:lnTo>
                      <a:close/>
                    </a:path>
                  </a:pathLst>
                </a:custGeom>
                <a:solidFill>
                  <a:schemeClr val="accent1"/>
                </a:solidFill>
                <a:ln w="571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765D319-2530-B463-CBE8-72FC9A9195DC}"/>
                    </a:ext>
                  </a:extLst>
                </p:cNvPr>
                <p:cNvSpPr/>
                <p:nvPr/>
              </p:nvSpPr>
              <p:spPr>
                <a:xfrm>
                  <a:off x="5184515" y="3607079"/>
                  <a:ext cx="445770" cy="62865"/>
                </a:xfrm>
                <a:custGeom>
                  <a:avLst/>
                  <a:gdLst>
                    <a:gd name="connsiteX0" fmla="*/ 0 w 445770"/>
                    <a:gd name="connsiteY0" fmla="*/ 0 h 62865"/>
                    <a:gd name="connsiteX1" fmla="*/ 451257 w 445770"/>
                    <a:gd name="connsiteY1" fmla="*/ 0 h 62865"/>
                    <a:gd name="connsiteX2" fmla="*/ 451257 w 445770"/>
                    <a:gd name="connsiteY2" fmla="*/ 65265 h 62865"/>
                    <a:gd name="connsiteX3" fmla="*/ 0 w 445770"/>
                    <a:gd name="connsiteY3" fmla="*/ 65265 h 62865"/>
                  </a:gdLst>
                  <a:ahLst/>
                  <a:cxnLst>
                    <a:cxn ang="0">
                      <a:pos x="connsiteX0" y="connsiteY0"/>
                    </a:cxn>
                    <a:cxn ang="0">
                      <a:pos x="connsiteX1" y="connsiteY1"/>
                    </a:cxn>
                    <a:cxn ang="0">
                      <a:pos x="connsiteX2" y="connsiteY2"/>
                    </a:cxn>
                    <a:cxn ang="0">
                      <a:pos x="connsiteX3" y="connsiteY3"/>
                    </a:cxn>
                  </a:cxnLst>
                  <a:rect l="l" t="t" r="r" b="b"/>
                  <a:pathLst>
                    <a:path w="445770" h="62865">
                      <a:moveTo>
                        <a:pt x="0" y="0"/>
                      </a:moveTo>
                      <a:lnTo>
                        <a:pt x="451257" y="0"/>
                      </a:lnTo>
                      <a:lnTo>
                        <a:pt x="451257" y="65265"/>
                      </a:lnTo>
                      <a:lnTo>
                        <a:pt x="0" y="65265"/>
                      </a:lnTo>
                      <a:close/>
                    </a:path>
                  </a:pathLst>
                </a:custGeom>
                <a:solidFill>
                  <a:srgbClr val="BDBDBE"/>
                </a:solidFill>
                <a:ln w="571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C610DC9-0A33-D0C5-958E-B6D9649AB848}"/>
                    </a:ext>
                  </a:extLst>
                </p:cNvPr>
                <p:cNvSpPr/>
                <p:nvPr/>
              </p:nvSpPr>
              <p:spPr>
                <a:xfrm>
                  <a:off x="6570345" y="3607079"/>
                  <a:ext cx="445770" cy="62865"/>
                </a:xfrm>
                <a:custGeom>
                  <a:avLst/>
                  <a:gdLst>
                    <a:gd name="connsiteX0" fmla="*/ 0 w 445770"/>
                    <a:gd name="connsiteY0" fmla="*/ 0 h 62865"/>
                    <a:gd name="connsiteX1" fmla="*/ 451257 w 445770"/>
                    <a:gd name="connsiteY1" fmla="*/ 0 h 62865"/>
                    <a:gd name="connsiteX2" fmla="*/ 451257 w 445770"/>
                    <a:gd name="connsiteY2" fmla="*/ 65265 h 62865"/>
                    <a:gd name="connsiteX3" fmla="*/ 0 w 445770"/>
                    <a:gd name="connsiteY3" fmla="*/ 65265 h 62865"/>
                  </a:gdLst>
                  <a:ahLst/>
                  <a:cxnLst>
                    <a:cxn ang="0">
                      <a:pos x="connsiteX0" y="connsiteY0"/>
                    </a:cxn>
                    <a:cxn ang="0">
                      <a:pos x="connsiteX1" y="connsiteY1"/>
                    </a:cxn>
                    <a:cxn ang="0">
                      <a:pos x="connsiteX2" y="connsiteY2"/>
                    </a:cxn>
                    <a:cxn ang="0">
                      <a:pos x="connsiteX3" y="connsiteY3"/>
                    </a:cxn>
                  </a:cxnLst>
                  <a:rect l="l" t="t" r="r" b="b"/>
                  <a:pathLst>
                    <a:path w="445770" h="62865">
                      <a:moveTo>
                        <a:pt x="0" y="0"/>
                      </a:moveTo>
                      <a:lnTo>
                        <a:pt x="451257" y="0"/>
                      </a:lnTo>
                      <a:lnTo>
                        <a:pt x="451257" y="65265"/>
                      </a:lnTo>
                      <a:lnTo>
                        <a:pt x="0" y="65265"/>
                      </a:lnTo>
                      <a:close/>
                    </a:path>
                  </a:pathLst>
                </a:custGeom>
                <a:solidFill>
                  <a:srgbClr val="BDBDBE"/>
                </a:solidFill>
                <a:ln w="571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6990FC2-2AB6-D41E-A023-118604CA6F55}"/>
                    </a:ext>
                  </a:extLst>
                </p:cNvPr>
                <p:cNvSpPr/>
                <p:nvPr/>
              </p:nvSpPr>
              <p:spPr>
                <a:xfrm>
                  <a:off x="5984386" y="2186159"/>
                  <a:ext cx="228600" cy="228600"/>
                </a:xfrm>
                <a:custGeom>
                  <a:avLst/>
                  <a:gdLst>
                    <a:gd name="connsiteX0" fmla="*/ 232487 w 228600"/>
                    <a:gd name="connsiteY0" fmla="*/ 116243 h 228600"/>
                    <a:gd name="connsiteX1" fmla="*/ 116243 w 228600"/>
                    <a:gd name="connsiteY1" fmla="*/ 232486 h 228600"/>
                    <a:gd name="connsiteX2" fmla="*/ 0 w 228600"/>
                    <a:gd name="connsiteY2" fmla="*/ 116243 h 228600"/>
                    <a:gd name="connsiteX3" fmla="*/ 116243 w 228600"/>
                    <a:gd name="connsiteY3" fmla="*/ 0 h 228600"/>
                    <a:gd name="connsiteX4" fmla="*/ 232487 w 228600"/>
                    <a:gd name="connsiteY4" fmla="*/ 11624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32487" y="116243"/>
                      </a:moveTo>
                      <a:cubicBezTo>
                        <a:pt x="232487" y="180440"/>
                        <a:pt x="180446" y="232486"/>
                        <a:pt x="116243" y="232486"/>
                      </a:cubicBezTo>
                      <a:cubicBezTo>
                        <a:pt x="52047" y="232486"/>
                        <a:pt x="0" y="180440"/>
                        <a:pt x="0" y="116243"/>
                      </a:cubicBezTo>
                      <a:cubicBezTo>
                        <a:pt x="0" y="52046"/>
                        <a:pt x="52041" y="0"/>
                        <a:pt x="116243" y="0"/>
                      </a:cubicBezTo>
                      <a:cubicBezTo>
                        <a:pt x="180440" y="0"/>
                        <a:pt x="232487" y="52046"/>
                        <a:pt x="232487" y="116243"/>
                      </a:cubicBezTo>
                      <a:close/>
                    </a:path>
                  </a:pathLst>
                </a:custGeom>
                <a:solidFill>
                  <a:srgbClr val="DEDEDF"/>
                </a:solidFill>
                <a:ln w="5715"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9ADB1D16-13A0-25EE-E9E1-4E3AB7EE37DF}"/>
                  </a:ext>
                </a:extLst>
              </p:cNvPr>
              <p:cNvGrpSpPr/>
              <p:nvPr/>
            </p:nvGrpSpPr>
            <p:grpSpPr>
              <a:xfrm>
                <a:off x="3515467" y="2616287"/>
                <a:ext cx="1428750" cy="1720444"/>
                <a:chOff x="3731419" y="2616441"/>
                <a:chExt cx="1428750" cy="1720444"/>
              </a:xfrm>
            </p:grpSpPr>
            <p:sp>
              <p:nvSpPr>
                <p:cNvPr id="95" name="Freeform: Shape 94">
                  <a:extLst>
                    <a:ext uri="{FF2B5EF4-FFF2-40B4-BE49-F238E27FC236}">
                      <a16:creationId xmlns:a16="http://schemas.microsoft.com/office/drawing/2014/main" id="{9014EA20-F835-968F-D15F-2EEFD5DBCA6C}"/>
                    </a:ext>
                  </a:extLst>
                </p:cNvPr>
                <p:cNvSpPr/>
                <p:nvPr/>
              </p:nvSpPr>
              <p:spPr>
                <a:xfrm>
                  <a:off x="4103637" y="4042677"/>
                  <a:ext cx="40005" cy="85725"/>
                </a:xfrm>
                <a:custGeom>
                  <a:avLst/>
                  <a:gdLst>
                    <a:gd name="connsiteX0" fmla="*/ 14516 w 40005"/>
                    <a:gd name="connsiteY0" fmla="*/ 0 h 85725"/>
                    <a:gd name="connsiteX1" fmla="*/ 0 w 40005"/>
                    <a:gd name="connsiteY1" fmla="*/ 4229 h 85725"/>
                    <a:gd name="connsiteX2" fmla="*/ 27546 w 40005"/>
                    <a:gd name="connsiteY2" fmla="*/ 91097 h 85725"/>
                    <a:gd name="connsiteX3" fmla="*/ 41834 w 40005"/>
                    <a:gd name="connsiteY3" fmla="*/ 86239 h 85725"/>
                    <a:gd name="connsiteX4" fmla="*/ 14516 w 40005"/>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 h="85725">
                      <a:moveTo>
                        <a:pt x="14516" y="0"/>
                      </a:moveTo>
                      <a:lnTo>
                        <a:pt x="0" y="4229"/>
                      </a:lnTo>
                      <a:cubicBezTo>
                        <a:pt x="8515" y="33319"/>
                        <a:pt x="17774" y="62579"/>
                        <a:pt x="27546" y="91097"/>
                      </a:cubicBezTo>
                      <a:lnTo>
                        <a:pt x="41834" y="86239"/>
                      </a:lnTo>
                      <a:cubicBezTo>
                        <a:pt x="32118" y="57836"/>
                        <a:pt x="22974" y="28803"/>
                        <a:pt x="14516" y="0"/>
                      </a:cubicBezTo>
                      <a:close/>
                    </a:path>
                  </a:pathLst>
                </a:custGeom>
                <a:solidFill>
                  <a:srgbClr val="FFFFFF"/>
                </a:solidFill>
                <a:ln w="571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A9301E2-3C46-EB82-8924-2ED53A0B76EF}"/>
                    </a:ext>
                  </a:extLst>
                </p:cNvPr>
                <p:cNvSpPr/>
                <p:nvPr/>
              </p:nvSpPr>
              <p:spPr>
                <a:xfrm>
                  <a:off x="4162558" y="4213784"/>
                  <a:ext cx="45720" cy="85725"/>
                </a:xfrm>
                <a:custGeom>
                  <a:avLst/>
                  <a:gdLst>
                    <a:gd name="connsiteX0" fmla="*/ 14116 w 45720"/>
                    <a:gd name="connsiteY0" fmla="*/ 0 h 85725"/>
                    <a:gd name="connsiteX1" fmla="*/ 0 w 45720"/>
                    <a:gd name="connsiteY1" fmla="*/ 5715 h 85725"/>
                    <a:gd name="connsiteX2" fmla="*/ 35147 w 45720"/>
                    <a:gd name="connsiteY2" fmla="*/ 89726 h 85725"/>
                    <a:gd name="connsiteX3" fmla="*/ 48978 w 45720"/>
                    <a:gd name="connsiteY3" fmla="*/ 83610 h 85725"/>
                    <a:gd name="connsiteX4" fmla="*/ 14116 w 45720"/>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85725">
                      <a:moveTo>
                        <a:pt x="14116" y="0"/>
                      </a:moveTo>
                      <a:lnTo>
                        <a:pt x="0" y="5715"/>
                      </a:lnTo>
                      <a:cubicBezTo>
                        <a:pt x="11030" y="33890"/>
                        <a:pt x="22860" y="62122"/>
                        <a:pt x="35147" y="89726"/>
                      </a:cubicBezTo>
                      <a:lnTo>
                        <a:pt x="48978" y="83610"/>
                      </a:lnTo>
                      <a:cubicBezTo>
                        <a:pt x="36805" y="56064"/>
                        <a:pt x="25089" y="28003"/>
                        <a:pt x="14116" y="0"/>
                      </a:cubicBezTo>
                      <a:close/>
                    </a:path>
                  </a:pathLst>
                </a:custGeom>
                <a:solidFill>
                  <a:srgbClr val="FFFFFF"/>
                </a:solidFill>
                <a:ln w="571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AFF44C1-7E43-AEF8-2A43-96127DEFB183}"/>
                    </a:ext>
                  </a:extLst>
                </p:cNvPr>
                <p:cNvSpPr/>
                <p:nvPr/>
              </p:nvSpPr>
              <p:spPr>
                <a:xfrm>
                  <a:off x="4060831" y="2966085"/>
                  <a:ext cx="34290" cy="91440"/>
                </a:xfrm>
                <a:custGeom>
                  <a:avLst/>
                  <a:gdLst>
                    <a:gd name="connsiteX0" fmla="*/ 20231 w 34290"/>
                    <a:gd name="connsiteY0" fmla="*/ 0 h 91440"/>
                    <a:gd name="connsiteX1" fmla="*/ 0 w 34290"/>
                    <a:gd name="connsiteY1" fmla="*/ 89097 h 91440"/>
                    <a:gd name="connsiteX2" fmla="*/ 14859 w 34290"/>
                    <a:gd name="connsiteY2" fmla="*/ 92126 h 91440"/>
                    <a:gd name="connsiteX3" fmla="*/ 34919 w 34290"/>
                    <a:gd name="connsiteY3" fmla="*/ 3658 h 91440"/>
                  </a:gdLst>
                  <a:ahLst/>
                  <a:cxnLst>
                    <a:cxn ang="0">
                      <a:pos x="connsiteX0" y="connsiteY0"/>
                    </a:cxn>
                    <a:cxn ang="0">
                      <a:pos x="connsiteX1" y="connsiteY1"/>
                    </a:cxn>
                    <a:cxn ang="0">
                      <a:pos x="connsiteX2" y="connsiteY2"/>
                    </a:cxn>
                    <a:cxn ang="0">
                      <a:pos x="connsiteX3" y="connsiteY3"/>
                    </a:cxn>
                  </a:cxnLst>
                  <a:rect l="l" t="t" r="r" b="b"/>
                  <a:pathLst>
                    <a:path w="34290" h="91440">
                      <a:moveTo>
                        <a:pt x="20231" y="0"/>
                      </a:moveTo>
                      <a:cubicBezTo>
                        <a:pt x="12859" y="29375"/>
                        <a:pt x="6058" y="59379"/>
                        <a:pt x="0" y="89097"/>
                      </a:cubicBezTo>
                      <a:lnTo>
                        <a:pt x="14859" y="92126"/>
                      </a:lnTo>
                      <a:cubicBezTo>
                        <a:pt x="20574" y="62579"/>
                        <a:pt x="27603" y="32861"/>
                        <a:pt x="34919" y="3658"/>
                      </a:cubicBezTo>
                      <a:close/>
                    </a:path>
                  </a:pathLst>
                </a:custGeom>
                <a:solidFill>
                  <a:srgbClr val="FFFFFF"/>
                </a:solidFill>
                <a:ln w="571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54446C7-7D6D-AEBD-7572-521957985473}"/>
                    </a:ext>
                  </a:extLst>
                </p:cNvPr>
                <p:cNvSpPr/>
                <p:nvPr/>
              </p:nvSpPr>
              <p:spPr>
                <a:xfrm>
                  <a:off x="4105180" y="2791206"/>
                  <a:ext cx="40005" cy="85725"/>
                </a:xfrm>
                <a:custGeom>
                  <a:avLst/>
                  <a:gdLst>
                    <a:gd name="connsiteX0" fmla="*/ 28003 w 40005"/>
                    <a:gd name="connsiteY0" fmla="*/ 0 h 85725"/>
                    <a:gd name="connsiteX1" fmla="*/ 0 w 40005"/>
                    <a:gd name="connsiteY1" fmla="*/ 86868 h 85725"/>
                    <a:gd name="connsiteX2" fmla="*/ 14516 w 40005"/>
                    <a:gd name="connsiteY2" fmla="*/ 91154 h 85725"/>
                    <a:gd name="connsiteX3" fmla="*/ 42291 w 40005"/>
                    <a:gd name="connsiteY3" fmla="*/ 4915 h 85725"/>
                  </a:gdLst>
                  <a:ahLst/>
                  <a:cxnLst>
                    <a:cxn ang="0">
                      <a:pos x="connsiteX0" y="connsiteY0"/>
                    </a:cxn>
                    <a:cxn ang="0">
                      <a:pos x="connsiteX1" y="connsiteY1"/>
                    </a:cxn>
                    <a:cxn ang="0">
                      <a:pos x="connsiteX2" y="connsiteY2"/>
                    </a:cxn>
                    <a:cxn ang="0">
                      <a:pos x="connsiteX3" y="connsiteY3"/>
                    </a:cxn>
                  </a:cxnLst>
                  <a:rect l="l" t="t" r="r" b="b"/>
                  <a:pathLst>
                    <a:path w="40005" h="85725">
                      <a:moveTo>
                        <a:pt x="28003" y="0"/>
                      </a:moveTo>
                      <a:cubicBezTo>
                        <a:pt x="18059" y="28575"/>
                        <a:pt x="8630" y="57836"/>
                        <a:pt x="0" y="86868"/>
                      </a:cubicBezTo>
                      <a:lnTo>
                        <a:pt x="14516" y="91154"/>
                      </a:lnTo>
                      <a:cubicBezTo>
                        <a:pt x="23089" y="62579"/>
                        <a:pt x="32461" y="33319"/>
                        <a:pt x="42291" y="4915"/>
                      </a:cubicBezTo>
                      <a:close/>
                    </a:path>
                  </a:pathLst>
                </a:custGeom>
                <a:solidFill>
                  <a:srgbClr val="FFFFFF"/>
                </a:solidFill>
                <a:ln w="571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B71962C-B6F2-608F-FC0A-7C95A24F42F7}"/>
                    </a:ext>
                  </a:extLst>
                </p:cNvPr>
                <p:cNvSpPr/>
                <p:nvPr/>
              </p:nvSpPr>
              <p:spPr>
                <a:xfrm>
                  <a:off x="3962762" y="2800350"/>
                  <a:ext cx="268605" cy="268605"/>
                </a:xfrm>
                <a:custGeom>
                  <a:avLst/>
                  <a:gdLst>
                    <a:gd name="connsiteX0" fmla="*/ 0 w 268605"/>
                    <a:gd name="connsiteY0" fmla="*/ 134245 h 268605"/>
                    <a:gd name="connsiteX1" fmla="*/ 134246 w 268605"/>
                    <a:gd name="connsiteY1" fmla="*/ 269062 h 268605"/>
                    <a:gd name="connsiteX2" fmla="*/ 269063 w 268605"/>
                    <a:gd name="connsiteY2" fmla="*/ 134817 h 268605"/>
                    <a:gd name="connsiteX3" fmla="*/ 134817 w 268605"/>
                    <a:gd name="connsiteY3" fmla="*/ 0 h 268605"/>
                    <a:gd name="connsiteX4" fmla="*/ 134531 w 268605"/>
                    <a:gd name="connsiteY4" fmla="*/ 0 h 268605"/>
                    <a:gd name="connsiteX5" fmla="*/ 0 w 268605"/>
                    <a:gd name="connsiteY5" fmla="*/ 134245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605" h="268605">
                      <a:moveTo>
                        <a:pt x="0" y="134245"/>
                      </a:moveTo>
                      <a:cubicBezTo>
                        <a:pt x="-160" y="208546"/>
                        <a:pt x="59945" y="268902"/>
                        <a:pt x="134246" y="269062"/>
                      </a:cubicBezTo>
                      <a:cubicBezTo>
                        <a:pt x="208546" y="269222"/>
                        <a:pt x="268903" y="209118"/>
                        <a:pt x="269063" y="134817"/>
                      </a:cubicBezTo>
                      <a:cubicBezTo>
                        <a:pt x="269217" y="60516"/>
                        <a:pt x="209118" y="160"/>
                        <a:pt x="134817" y="0"/>
                      </a:cubicBezTo>
                      <a:cubicBezTo>
                        <a:pt x="134720" y="0"/>
                        <a:pt x="134629" y="0"/>
                        <a:pt x="134531" y="0"/>
                      </a:cubicBezTo>
                      <a:cubicBezTo>
                        <a:pt x="60385" y="91"/>
                        <a:pt x="252" y="60099"/>
                        <a:pt x="0" y="134245"/>
                      </a:cubicBezTo>
                      <a:close/>
                    </a:path>
                  </a:pathLst>
                </a:custGeom>
                <a:solidFill>
                  <a:srgbClr val="FFFFFF"/>
                </a:solidFill>
                <a:ln w="571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2CDB46-EBFD-940B-437E-F52F1993C74A}"/>
                    </a:ext>
                  </a:extLst>
                </p:cNvPr>
                <p:cNvSpPr/>
                <p:nvPr/>
              </p:nvSpPr>
              <p:spPr>
                <a:xfrm>
                  <a:off x="3950246" y="2787548"/>
                  <a:ext cx="291465" cy="291465"/>
                </a:xfrm>
                <a:custGeom>
                  <a:avLst/>
                  <a:gdLst>
                    <a:gd name="connsiteX0" fmla="*/ 147047 w 291465"/>
                    <a:gd name="connsiteY0" fmla="*/ 294094 h 291465"/>
                    <a:gd name="connsiteX1" fmla="*/ 0 w 291465"/>
                    <a:gd name="connsiteY1" fmla="*/ 147047 h 291465"/>
                    <a:gd name="connsiteX2" fmla="*/ 147047 w 291465"/>
                    <a:gd name="connsiteY2" fmla="*/ 0 h 291465"/>
                    <a:gd name="connsiteX3" fmla="*/ 294094 w 291465"/>
                    <a:gd name="connsiteY3" fmla="*/ 147047 h 291465"/>
                    <a:gd name="connsiteX4" fmla="*/ 147047 w 291465"/>
                    <a:gd name="connsiteY4" fmla="*/ 294094 h 291465"/>
                    <a:gd name="connsiteX5" fmla="*/ 147047 w 291465"/>
                    <a:gd name="connsiteY5" fmla="*/ 16116 h 291465"/>
                    <a:gd name="connsiteX6" fmla="*/ 16116 w 291465"/>
                    <a:gd name="connsiteY6" fmla="*/ 147047 h 291465"/>
                    <a:gd name="connsiteX7" fmla="*/ 147047 w 291465"/>
                    <a:gd name="connsiteY7" fmla="*/ 277978 h 291465"/>
                    <a:gd name="connsiteX8" fmla="*/ 277978 w 291465"/>
                    <a:gd name="connsiteY8" fmla="*/ 147047 h 291465"/>
                    <a:gd name="connsiteX9" fmla="*/ 147047 w 291465"/>
                    <a:gd name="connsiteY9" fmla="*/ 1611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5" h="291465">
                      <a:moveTo>
                        <a:pt x="147047" y="294094"/>
                      </a:moveTo>
                      <a:cubicBezTo>
                        <a:pt x="65837" y="294094"/>
                        <a:pt x="0" y="228257"/>
                        <a:pt x="0" y="147047"/>
                      </a:cubicBezTo>
                      <a:cubicBezTo>
                        <a:pt x="0" y="65837"/>
                        <a:pt x="65837" y="0"/>
                        <a:pt x="147047" y="0"/>
                      </a:cubicBezTo>
                      <a:cubicBezTo>
                        <a:pt x="228257" y="0"/>
                        <a:pt x="294094" y="65837"/>
                        <a:pt x="294094" y="147047"/>
                      </a:cubicBezTo>
                      <a:cubicBezTo>
                        <a:pt x="293997" y="228217"/>
                        <a:pt x="228217" y="293997"/>
                        <a:pt x="147047" y="294094"/>
                      </a:cubicBezTo>
                      <a:close/>
                      <a:moveTo>
                        <a:pt x="147047" y="16116"/>
                      </a:moveTo>
                      <a:cubicBezTo>
                        <a:pt x="74735" y="16116"/>
                        <a:pt x="16116" y="74735"/>
                        <a:pt x="16116" y="147047"/>
                      </a:cubicBezTo>
                      <a:cubicBezTo>
                        <a:pt x="16116" y="219359"/>
                        <a:pt x="74735" y="277978"/>
                        <a:pt x="147047" y="277978"/>
                      </a:cubicBezTo>
                      <a:cubicBezTo>
                        <a:pt x="219359" y="277978"/>
                        <a:pt x="277978" y="219359"/>
                        <a:pt x="277978" y="147047"/>
                      </a:cubicBezTo>
                      <a:cubicBezTo>
                        <a:pt x="277915" y="74764"/>
                        <a:pt x="219330" y="16179"/>
                        <a:pt x="147047" y="16116"/>
                      </a:cubicBezTo>
                      <a:close/>
                    </a:path>
                  </a:pathLst>
                </a:custGeom>
                <a:solidFill>
                  <a:srgbClr val="FFC000"/>
                </a:solidFill>
                <a:ln w="571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8CCAC88-1866-BE74-64CB-6DE9C742B6DF}"/>
                    </a:ext>
                  </a:extLst>
                </p:cNvPr>
                <p:cNvSpPr/>
                <p:nvPr/>
              </p:nvSpPr>
              <p:spPr>
                <a:xfrm>
                  <a:off x="4001052" y="2836240"/>
                  <a:ext cx="194310" cy="194310"/>
                </a:xfrm>
                <a:custGeom>
                  <a:avLst/>
                  <a:gdLst>
                    <a:gd name="connsiteX0" fmla="*/ 194310 w 194310"/>
                    <a:gd name="connsiteY0" fmla="*/ 97155 h 194310"/>
                    <a:gd name="connsiteX1" fmla="*/ 97155 w 194310"/>
                    <a:gd name="connsiteY1" fmla="*/ 194310 h 194310"/>
                    <a:gd name="connsiteX2" fmla="*/ 0 w 194310"/>
                    <a:gd name="connsiteY2" fmla="*/ 97155 h 194310"/>
                    <a:gd name="connsiteX3" fmla="*/ 97155 w 194310"/>
                    <a:gd name="connsiteY3" fmla="*/ 0 h 194310"/>
                    <a:gd name="connsiteX4" fmla="*/ 194310 w 194310"/>
                    <a:gd name="connsiteY4" fmla="*/ 97155 h 19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10" h="194310">
                      <a:moveTo>
                        <a:pt x="194310" y="97155"/>
                      </a:moveTo>
                      <a:cubicBezTo>
                        <a:pt x="194310" y="150813"/>
                        <a:pt x="150813" y="194310"/>
                        <a:pt x="97155" y="194310"/>
                      </a:cubicBezTo>
                      <a:cubicBezTo>
                        <a:pt x="43497" y="194310"/>
                        <a:pt x="0" y="150813"/>
                        <a:pt x="0" y="97155"/>
                      </a:cubicBezTo>
                      <a:cubicBezTo>
                        <a:pt x="0" y="43497"/>
                        <a:pt x="43497" y="0"/>
                        <a:pt x="97155" y="0"/>
                      </a:cubicBezTo>
                      <a:cubicBezTo>
                        <a:pt x="150813" y="0"/>
                        <a:pt x="194310" y="43497"/>
                        <a:pt x="194310" y="97155"/>
                      </a:cubicBezTo>
                      <a:close/>
                    </a:path>
                  </a:pathLst>
                </a:custGeom>
                <a:solidFill>
                  <a:schemeClr val="accent5"/>
                </a:solidFill>
                <a:ln w="571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E08D1FB-9B53-D64D-CC5B-588B27002ACE}"/>
                    </a:ext>
                  </a:extLst>
                </p:cNvPr>
                <p:cNvSpPr/>
                <p:nvPr/>
              </p:nvSpPr>
              <p:spPr>
                <a:xfrm>
                  <a:off x="4055283" y="2867558"/>
                  <a:ext cx="80010" cy="131445"/>
                </a:xfrm>
                <a:custGeom>
                  <a:avLst/>
                  <a:gdLst>
                    <a:gd name="connsiteX0" fmla="*/ 83958 w 80010"/>
                    <a:gd name="connsiteY0" fmla="*/ 36690 h 131445"/>
                    <a:gd name="connsiteX1" fmla="*/ 83958 w 80010"/>
                    <a:gd name="connsiteY1" fmla="*/ 32747 h 131445"/>
                    <a:gd name="connsiteX2" fmla="*/ 79901 w 80010"/>
                    <a:gd name="connsiteY2" fmla="*/ 20974 h 131445"/>
                    <a:gd name="connsiteX3" fmla="*/ 69842 w 80010"/>
                    <a:gd name="connsiteY3" fmla="*/ 15888 h 131445"/>
                    <a:gd name="connsiteX4" fmla="*/ 46982 w 80010"/>
                    <a:gd name="connsiteY4" fmla="*/ 15888 h 131445"/>
                    <a:gd name="connsiteX5" fmla="*/ 46982 w 80010"/>
                    <a:gd name="connsiteY5" fmla="*/ 0 h 131445"/>
                    <a:gd name="connsiteX6" fmla="*/ 37038 w 80010"/>
                    <a:gd name="connsiteY6" fmla="*/ 0 h 131445"/>
                    <a:gd name="connsiteX7" fmla="*/ 37038 w 80010"/>
                    <a:gd name="connsiteY7" fmla="*/ 15888 h 131445"/>
                    <a:gd name="connsiteX8" fmla="*/ 14178 w 80010"/>
                    <a:gd name="connsiteY8" fmla="*/ 15888 h 131445"/>
                    <a:gd name="connsiteX9" fmla="*/ 4120 w 80010"/>
                    <a:gd name="connsiteY9" fmla="*/ 20917 h 131445"/>
                    <a:gd name="connsiteX10" fmla="*/ 5 w 80010"/>
                    <a:gd name="connsiteY10" fmla="*/ 32747 h 131445"/>
                    <a:gd name="connsiteX11" fmla="*/ 5 w 80010"/>
                    <a:gd name="connsiteY11" fmla="*/ 55607 h 131445"/>
                    <a:gd name="connsiteX12" fmla="*/ 4120 w 80010"/>
                    <a:gd name="connsiteY12" fmla="*/ 67380 h 131445"/>
                    <a:gd name="connsiteX13" fmla="*/ 14178 w 80010"/>
                    <a:gd name="connsiteY13" fmla="*/ 72466 h 131445"/>
                    <a:gd name="connsiteX14" fmla="*/ 69842 w 80010"/>
                    <a:gd name="connsiteY14" fmla="*/ 72466 h 131445"/>
                    <a:gd name="connsiteX15" fmla="*/ 74072 w 80010"/>
                    <a:gd name="connsiteY15" fmla="*/ 78181 h 131445"/>
                    <a:gd name="connsiteX16" fmla="*/ 74072 w 80010"/>
                    <a:gd name="connsiteY16" fmla="*/ 101327 h 131445"/>
                    <a:gd name="connsiteX17" fmla="*/ 69842 w 80010"/>
                    <a:gd name="connsiteY17" fmla="*/ 107042 h 131445"/>
                    <a:gd name="connsiteX18" fmla="*/ 14178 w 80010"/>
                    <a:gd name="connsiteY18" fmla="*/ 107042 h 131445"/>
                    <a:gd name="connsiteX19" fmla="*/ 9892 w 80010"/>
                    <a:gd name="connsiteY19" fmla="*/ 101327 h 131445"/>
                    <a:gd name="connsiteX20" fmla="*/ 9892 w 80010"/>
                    <a:gd name="connsiteY20" fmla="*/ 97441 h 131445"/>
                    <a:gd name="connsiteX21" fmla="*/ 5 w 80010"/>
                    <a:gd name="connsiteY21" fmla="*/ 97441 h 131445"/>
                    <a:gd name="connsiteX22" fmla="*/ 5 w 80010"/>
                    <a:gd name="connsiteY22" fmla="*/ 101327 h 131445"/>
                    <a:gd name="connsiteX23" fmla="*/ 4120 w 80010"/>
                    <a:gd name="connsiteY23" fmla="*/ 113157 h 131445"/>
                    <a:gd name="connsiteX24" fmla="*/ 14178 w 80010"/>
                    <a:gd name="connsiteY24" fmla="*/ 118243 h 131445"/>
                    <a:gd name="connsiteX25" fmla="*/ 37038 w 80010"/>
                    <a:gd name="connsiteY25" fmla="*/ 118243 h 131445"/>
                    <a:gd name="connsiteX26" fmla="*/ 37038 w 80010"/>
                    <a:gd name="connsiteY26" fmla="*/ 134131 h 131445"/>
                    <a:gd name="connsiteX27" fmla="*/ 46925 w 80010"/>
                    <a:gd name="connsiteY27" fmla="*/ 134131 h 131445"/>
                    <a:gd name="connsiteX28" fmla="*/ 46925 w 80010"/>
                    <a:gd name="connsiteY28" fmla="*/ 118243 h 131445"/>
                    <a:gd name="connsiteX29" fmla="*/ 69785 w 80010"/>
                    <a:gd name="connsiteY29" fmla="*/ 118243 h 131445"/>
                    <a:gd name="connsiteX30" fmla="*/ 79844 w 80010"/>
                    <a:gd name="connsiteY30" fmla="*/ 113157 h 131445"/>
                    <a:gd name="connsiteX31" fmla="*/ 83901 w 80010"/>
                    <a:gd name="connsiteY31" fmla="*/ 101327 h 131445"/>
                    <a:gd name="connsiteX32" fmla="*/ 83901 w 80010"/>
                    <a:gd name="connsiteY32" fmla="*/ 78181 h 131445"/>
                    <a:gd name="connsiteX33" fmla="*/ 79844 w 80010"/>
                    <a:gd name="connsiteY33" fmla="*/ 66351 h 131445"/>
                    <a:gd name="connsiteX34" fmla="*/ 69785 w 80010"/>
                    <a:gd name="connsiteY34" fmla="*/ 61322 h 131445"/>
                    <a:gd name="connsiteX35" fmla="*/ 14178 w 80010"/>
                    <a:gd name="connsiteY35" fmla="*/ 61322 h 131445"/>
                    <a:gd name="connsiteX36" fmla="*/ 9892 w 80010"/>
                    <a:gd name="connsiteY36" fmla="*/ 55607 h 131445"/>
                    <a:gd name="connsiteX37" fmla="*/ 9892 w 80010"/>
                    <a:gd name="connsiteY37" fmla="*/ 32747 h 131445"/>
                    <a:gd name="connsiteX38" fmla="*/ 14178 w 80010"/>
                    <a:gd name="connsiteY38" fmla="*/ 27032 h 131445"/>
                    <a:gd name="connsiteX39" fmla="*/ 69842 w 80010"/>
                    <a:gd name="connsiteY39" fmla="*/ 27032 h 131445"/>
                    <a:gd name="connsiteX40" fmla="*/ 74072 w 80010"/>
                    <a:gd name="connsiteY40" fmla="*/ 32747 h 131445"/>
                    <a:gd name="connsiteX41" fmla="*/ 74072 w 80010"/>
                    <a:gd name="connsiteY41" fmla="*/ 36690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010" h="131445">
                      <a:moveTo>
                        <a:pt x="83958" y="36690"/>
                      </a:moveTo>
                      <a:lnTo>
                        <a:pt x="83958" y="32747"/>
                      </a:lnTo>
                      <a:cubicBezTo>
                        <a:pt x="84090" y="28461"/>
                        <a:pt x="82650" y="24271"/>
                        <a:pt x="79901" y="20974"/>
                      </a:cubicBezTo>
                      <a:cubicBezTo>
                        <a:pt x="77546" y="17779"/>
                        <a:pt x="73814" y="15893"/>
                        <a:pt x="69842" y="15888"/>
                      </a:cubicBezTo>
                      <a:lnTo>
                        <a:pt x="46982" y="15888"/>
                      </a:lnTo>
                      <a:lnTo>
                        <a:pt x="46982" y="0"/>
                      </a:lnTo>
                      <a:lnTo>
                        <a:pt x="37038" y="0"/>
                      </a:lnTo>
                      <a:lnTo>
                        <a:pt x="37038" y="15888"/>
                      </a:lnTo>
                      <a:lnTo>
                        <a:pt x="14178" y="15888"/>
                      </a:lnTo>
                      <a:cubicBezTo>
                        <a:pt x="10218" y="15876"/>
                        <a:pt x="6486" y="17745"/>
                        <a:pt x="4120" y="20917"/>
                      </a:cubicBezTo>
                      <a:cubicBezTo>
                        <a:pt x="1365" y="24237"/>
                        <a:pt x="-92" y="28438"/>
                        <a:pt x="5" y="32747"/>
                      </a:cubicBezTo>
                      <a:lnTo>
                        <a:pt x="5" y="55607"/>
                      </a:lnTo>
                      <a:cubicBezTo>
                        <a:pt x="-98" y="59899"/>
                        <a:pt x="1365" y="64082"/>
                        <a:pt x="4120" y="67380"/>
                      </a:cubicBezTo>
                      <a:cubicBezTo>
                        <a:pt x="6463" y="70592"/>
                        <a:pt x="10206" y="72478"/>
                        <a:pt x="14178" y="72466"/>
                      </a:cubicBezTo>
                      <a:lnTo>
                        <a:pt x="69842" y="72466"/>
                      </a:lnTo>
                      <a:cubicBezTo>
                        <a:pt x="72243" y="72466"/>
                        <a:pt x="74072" y="74809"/>
                        <a:pt x="74072" y="78181"/>
                      </a:cubicBezTo>
                      <a:lnTo>
                        <a:pt x="74072" y="101327"/>
                      </a:lnTo>
                      <a:cubicBezTo>
                        <a:pt x="74072" y="104470"/>
                        <a:pt x="72243" y="107042"/>
                        <a:pt x="69842" y="107042"/>
                      </a:cubicBezTo>
                      <a:lnTo>
                        <a:pt x="14178" y="107042"/>
                      </a:lnTo>
                      <a:cubicBezTo>
                        <a:pt x="11778" y="107042"/>
                        <a:pt x="9892" y="104642"/>
                        <a:pt x="9892" y="101327"/>
                      </a:cubicBezTo>
                      <a:lnTo>
                        <a:pt x="9892" y="97441"/>
                      </a:lnTo>
                      <a:lnTo>
                        <a:pt x="5" y="97441"/>
                      </a:lnTo>
                      <a:lnTo>
                        <a:pt x="5" y="101327"/>
                      </a:lnTo>
                      <a:cubicBezTo>
                        <a:pt x="-92" y="105636"/>
                        <a:pt x="1365" y="109837"/>
                        <a:pt x="4120" y="113157"/>
                      </a:cubicBezTo>
                      <a:cubicBezTo>
                        <a:pt x="6463" y="116369"/>
                        <a:pt x="10206" y="118255"/>
                        <a:pt x="14178" y="118243"/>
                      </a:cubicBezTo>
                      <a:lnTo>
                        <a:pt x="37038" y="118243"/>
                      </a:lnTo>
                      <a:lnTo>
                        <a:pt x="37038" y="134131"/>
                      </a:lnTo>
                      <a:lnTo>
                        <a:pt x="46925" y="134131"/>
                      </a:lnTo>
                      <a:lnTo>
                        <a:pt x="46925" y="118243"/>
                      </a:lnTo>
                      <a:lnTo>
                        <a:pt x="69785" y="118243"/>
                      </a:lnTo>
                      <a:cubicBezTo>
                        <a:pt x="73757" y="118237"/>
                        <a:pt x="77489" y="116352"/>
                        <a:pt x="79844" y="113157"/>
                      </a:cubicBezTo>
                      <a:cubicBezTo>
                        <a:pt x="82581" y="109831"/>
                        <a:pt x="84021" y="105630"/>
                        <a:pt x="83901" y="101327"/>
                      </a:cubicBezTo>
                      <a:lnTo>
                        <a:pt x="83901" y="78181"/>
                      </a:lnTo>
                      <a:cubicBezTo>
                        <a:pt x="84010" y="73878"/>
                        <a:pt x="82570" y="69683"/>
                        <a:pt x="79844" y="66351"/>
                      </a:cubicBezTo>
                      <a:cubicBezTo>
                        <a:pt x="77466" y="63191"/>
                        <a:pt x="73740" y="61333"/>
                        <a:pt x="69785" y="61322"/>
                      </a:cubicBezTo>
                      <a:lnTo>
                        <a:pt x="14178" y="61322"/>
                      </a:lnTo>
                      <a:cubicBezTo>
                        <a:pt x="11778" y="61322"/>
                        <a:pt x="9892" y="58979"/>
                        <a:pt x="9892" y="55607"/>
                      </a:cubicBezTo>
                      <a:lnTo>
                        <a:pt x="9892" y="32747"/>
                      </a:lnTo>
                      <a:cubicBezTo>
                        <a:pt x="9892" y="29604"/>
                        <a:pt x="11778" y="27032"/>
                        <a:pt x="14178" y="27032"/>
                      </a:cubicBezTo>
                      <a:lnTo>
                        <a:pt x="69842" y="27032"/>
                      </a:lnTo>
                      <a:cubicBezTo>
                        <a:pt x="72243" y="27032"/>
                        <a:pt x="74072" y="29375"/>
                        <a:pt x="74072" y="32747"/>
                      </a:cubicBezTo>
                      <a:lnTo>
                        <a:pt x="74072" y="36690"/>
                      </a:lnTo>
                      <a:close/>
                    </a:path>
                  </a:pathLst>
                </a:custGeom>
                <a:solidFill>
                  <a:srgbClr val="FFFFFF"/>
                </a:solidFill>
                <a:ln w="571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F844CB5-A609-0C66-FC45-C87A4AE5EDF0}"/>
                    </a:ext>
                  </a:extLst>
                </p:cNvPr>
                <p:cNvSpPr/>
                <p:nvPr/>
              </p:nvSpPr>
              <p:spPr>
                <a:xfrm>
                  <a:off x="4251484" y="2628900"/>
                  <a:ext cx="268605" cy="268605"/>
                </a:xfrm>
                <a:custGeom>
                  <a:avLst/>
                  <a:gdLst>
                    <a:gd name="connsiteX0" fmla="*/ 0 w 268605"/>
                    <a:gd name="connsiteY0" fmla="*/ 134588 h 268605"/>
                    <a:gd name="connsiteX1" fmla="*/ 134588 w 268605"/>
                    <a:gd name="connsiteY1" fmla="*/ 269062 h 268605"/>
                    <a:gd name="connsiteX2" fmla="*/ 269062 w 268605"/>
                    <a:gd name="connsiteY2" fmla="*/ 134474 h 268605"/>
                    <a:gd name="connsiteX3" fmla="*/ 134531 w 268605"/>
                    <a:gd name="connsiteY3" fmla="*/ 0 h 268605"/>
                    <a:gd name="connsiteX4" fmla="*/ 0 w 268605"/>
                    <a:gd name="connsiteY4" fmla="*/ 134588 h 26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8605">
                      <a:moveTo>
                        <a:pt x="0" y="134588"/>
                      </a:moveTo>
                      <a:cubicBezTo>
                        <a:pt x="34" y="208889"/>
                        <a:pt x="60288" y="269096"/>
                        <a:pt x="134588" y="269062"/>
                      </a:cubicBezTo>
                      <a:cubicBezTo>
                        <a:pt x="208889" y="269028"/>
                        <a:pt x="269096" y="208775"/>
                        <a:pt x="269062" y="134474"/>
                      </a:cubicBezTo>
                      <a:cubicBezTo>
                        <a:pt x="269028" y="60196"/>
                        <a:pt x="208809" y="0"/>
                        <a:pt x="134531" y="0"/>
                      </a:cubicBezTo>
                      <a:cubicBezTo>
                        <a:pt x="60247" y="97"/>
                        <a:pt x="63" y="60305"/>
                        <a:pt x="0" y="134588"/>
                      </a:cubicBezTo>
                      <a:close/>
                    </a:path>
                  </a:pathLst>
                </a:custGeom>
                <a:solidFill>
                  <a:srgbClr val="FFFFFF"/>
                </a:solidFill>
                <a:ln w="571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0A20DBE-1EA5-4ABB-4607-97269FB9DE22}"/>
                    </a:ext>
                  </a:extLst>
                </p:cNvPr>
                <p:cNvSpPr/>
                <p:nvPr/>
              </p:nvSpPr>
              <p:spPr>
                <a:xfrm>
                  <a:off x="4238968" y="2616441"/>
                  <a:ext cx="291465" cy="291465"/>
                </a:xfrm>
                <a:custGeom>
                  <a:avLst/>
                  <a:gdLst>
                    <a:gd name="connsiteX0" fmla="*/ 147047 w 291465"/>
                    <a:gd name="connsiteY0" fmla="*/ 294094 h 291465"/>
                    <a:gd name="connsiteX1" fmla="*/ 0 w 291465"/>
                    <a:gd name="connsiteY1" fmla="*/ 147047 h 291465"/>
                    <a:gd name="connsiteX2" fmla="*/ 147047 w 291465"/>
                    <a:gd name="connsiteY2" fmla="*/ 0 h 291465"/>
                    <a:gd name="connsiteX3" fmla="*/ 294094 w 291465"/>
                    <a:gd name="connsiteY3" fmla="*/ 147047 h 291465"/>
                    <a:gd name="connsiteX4" fmla="*/ 147047 w 291465"/>
                    <a:gd name="connsiteY4" fmla="*/ 294094 h 291465"/>
                    <a:gd name="connsiteX5" fmla="*/ 147047 w 291465"/>
                    <a:gd name="connsiteY5" fmla="*/ 16116 h 291465"/>
                    <a:gd name="connsiteX6" fmla="*/ 16116 w 291465"/>
                    <a:gd name="connsiteY6" fmla="*/ 147047 h 291465"/>
                    <a:gd name="connsiteX7" fmla="*/ 147047 w 291465"/>
                    <a:gd name="connsiteY7" fmla="*/ 277978 h 291465"/>
                    <a:gd name="connsiteX8" fmla="*/ 277978 w 291465"/>
                    <a:gd name="connsiteY8" fmla="*/ 147047 h 291465"/>
                    <a:gd name="connsiteX9" fmla="*/ 147047 w 291465"/>
                    <a:gd name="connsiteY9" fmla="*/ 1611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5" h="291465">
                      <a:moveTo>
                        <a:pt x="147047" y="294094"/>
                      </a:moveTo>
                      <a:cubicBezTo>
                        <a:pt x="65837" y="294094"/>
                        <a:pt x="0" y="228257"/>
                        <a:pt x="0" y="147047"/>
                      </a:cubicBezTo>
                      <a:cubicBezTo>
                        <a:pt x="0" y="65837"/>
                        <a:pt x="65837" y="0"/>
                        <a:pt x="147047" y="0"/>
                      </a:cubicBezTo>
                      <a:cubicBezTo>
                        <a:pt x="228257" y="0"/>
                        <a:pt x="294094" y="65837"/>
                        <a:pt x="294094" y="147047"/>
                      </a:cubicBezTo>
                      <a:cubicBezTo>
                        <a:pt x="293997" y="228217"/>
                        <a:pt x="228217" y="293997"/>
                        <a:pt x="147047" y="294094"/>
                      </a:cubicBezTo>
                      <a:close/>
                      <a:moveTo>
                        <a:pt x="147047" y="16116"/>
                      </a:moveTo>
                      <a:cubicBezTo>
                        <a:pt x="74735" y="16116"/>
                        <a:pt x="16116" y="74735"/>
                        <a:pt x="16116" y="147047"/>
                      </a:cubicBezTo>
                      <a:cubicBezTo>
                        <a:pt x="16116" y="219359"/>
                        <a:pt x="74735" y="277978"/>
                        <a:pt x="147047" y="277978"/>
                      </a:cubicBezTo>
                      <a:cubicBezTo>
                        <a:pt x="219359" y="277978"/>
                        <a:pt x="277978" y="219359"/>
                        <a:pt x="277978" y="147047"/>
                      </a:cubicBezTo>
                      <a:cubicBezTo>
                        <a:pt x="277881" y="74775"/>
                        <a:pt x="219319" y="16213"/>
                        <a:pt x="147047" y="16116"/>
                      </a:cubicBezTo>
                      <a:close/>
                    </a:path>
                  </a:pathLst>
                </a:custGeom>
                <a:solidFill>
                  <a:srgbClr val="FFC000"/>
                </a:solidFill>
                <a:ln w="571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42E7F9A-6F61-A523-1459-233CFE8DBDAF}"/>
                    </a:ext>
                  </a:extLst>
                </p:cNvPr>
                <p:cNvSpPr/>
                <p:nvPr/>
              </p:nvSpPr>
              <p:spPr>
                <a:xfrm>
                  <a:off x="4290060" y="2665133"/>
                  <a:ext cx="194310" cy="194310"/>
                </a:xfrm>
                <a:custGeom>
                  <a:avLst/>
                  <a:gdLst>
                    <a:gd name="connsiteX0" fmla="*/ 194310 w 194310"/>
                    <a:gd name="connsiteY0" fmla="*/ 97155 h 194310"/>
                    <a:gd name="connsiteX1" fmla="*/ 97155 w 194310"/>
                    <a:gd name="connsiteY1" fmla="*/ 194310 h 194310"/>
                    <a:gd name="connsiteX2" fmla="*/ 0 w 194310"/>
                    <a:gd name="connsiteY2" fmla="*/ 97155 h 194310"/>
                    <a:gd name="connsiteX3" fmla="*/ 97155 w 194310"/>
                    <a:gd name="connsiteY3" fmla="*/ 0 h 194310"/>
                    <a:gd name="connsiteX4" fmla="*/ 194310 w 194310"/>
                    <a:gd name="connsiteY4" fmla="*/ 97155 h 19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10" h="194310">
                      <a:moveTo>
                        <a:pt x="194310" y="97155"/>
                      </a:moveTo>
                      <a:cubicBezTo>
                        <a:pt x="194310" y="150813"/>
                        <a:pt x="150813" y="194310"/>
                        <a:pt x="97155" y="194310"/>
                      </a:cubicBezTo>
                      <a:cubicBezTo>
                        <a:pt x="43497" y="194310"/>
                        <a:pt x="0" y="150813"/>
                        <a:pt x="0" y="97155"/>
                      </a:cubicBezTo>
                      <a:cubicBezTo>
                        <a:pt x="0" y="43497"/>
                        <a:pt x="43497" y="0"/>
                        <a:pt x="97155" y="0"/>
                      </a:cubicBezTo>
                      <a:cubicBezTo>
                        <a:pt x="150813" y="0"/>
                        <a:pt x="194310" y="43497"/>
                        <a:pt x="194310" y="97155"/>
                      </a:cubicBezTo>
                      <a:close/>
                    </a:path>
                  </a:pathLst>
                </a:custGeom>
                <a:solidFill>
                  <a:schemeClr val="accent5"/>
                </a:solidFill>
                <a:ln w="571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8D8E10D-386F-8E73-B51E-AA4778C2830F}"/>
                    </a:ext>
                  </a:extLst>
                </p:cNvPr>
                <p:cNvSpPr/>
                <p:nvPr/>
              </p:nvSpPr>
              <p:spPr>
                <a:xfrm>
                  <a:off x="4344059" y="2696451"/>
                  <a:ext cx="80010" cy="131445"/>
                </a:xfrm>
                <a:custGeom>
                  <a:avLst/>
                  <a:gdLst>
                    <a:gd name="connsiteX0" fmla="*/ 83962 w 80010"/>
                    <a:gd name="connsiteY0" fmla="*/ 36690 h 131445"/>
                    <a:gd name="connsiteX1" fmla="*/ 83962 w 80010"/>
                    <a:gd name="connsiteY1" fmla="*/ 32747 h 131445"/>
                    <a:gd name="connsiteX2" fmla="*/ 79904 w 80010"/>
                    <a:gd name="connsiteY2" fmla="*/ 20917 h 131445"/>
                    <a:gd name="connsiteX3" fmla="*/ 69788 w 80010"/>
                    <a:gd name="connsiteY3" fmla="*/ 15888 h 131445"/>
                    <a:gd name="connsiteX4" fmla="*/ 46928 w 80010"/>
                    <a:gd name="connsiteY4" fmla="*/ 15888 h 131445"/>
                    <a:gd name="connsiteX5" fmla="*/ 46928 w 80010"/>
                    <a:gd name="connsiteY5" fmla="*/ 0 h 131445"/>
                    <a:gd name="connsiteX6" fmla="*/ 37041 w 80010"/>
                    <a:gd name="connsiteY6" fmla="*/ 0 h 131445"/>
                    <a:gd name="connsiteX7" fmla="*/ 37041 w 80010"/>
                    <a:gd name="connsiteY7" fmla="*/ 15888 h 131445"/>
                    <a:gd name="connsiteX8" fmla="*/ 14181 w 80010"/>
                    <a:gd name="connsiteY8" fmla="*/ 15888 h 131445"/>
                    <a:gd name="connsiteX9" fmla="*/ 4066 w 80010"/>
                    <a:gd name="connsiteY9" fmla="*/ 20917 h 131445"/>
                    <a:gd name="connsiteX10" fmla="*/ 8 w 80010"/>
                    <a:gd name="connsiteY10" fmla="*/ 32747 h 131445"/>
                    <a:gd name="connsiteX11" fmla="*/ 8 w 80010"/>
                    <a:gd name="connsiteY11" fmla="*/ 55607 h 131445"/>
                    <a:gd name="connsiteX12" fmla="*/ 4066 w 80010"/>
                    <a:gd name="connsiteY12" fmla="*/ 67380 h 131445"/>
                    <a:gd name="connsiteX13" fmla="*/ 14181 w 80010"/>
                    <a:gd name="connsiteY13" fmla="*/ 72466 h 131445"/>
                    <a:gd name="connsiteX14" fmla="*/ 69788 w 80010"/>
                    <a:gd name="connsiteY14" fmla="*/ 72466 h 131445"/>
                    <a:gd name="connsiteX15" fmla="*/ 74075 w 80010"/>
                    <a:gd name="connsiteY15" fmla="*/ 78181 h 131445"/>
                    <a:gd name="connsiteX16" fmla="*/ 74075 w 80010"/>
                    <a:gd name="connsiteY16" fmla="*/ 101327 h 131445"/>
                    <a:gd name="connsiteX17" fmla="*/ 69788 w 80010"/>
                    <a:gd name="connsiteY17" fmla="*/ 107042 h 131445"/>
                    <a:gd name="connsiteX18" fmla="*/ 14181 w 80010"/>
                    <a:gd name="connsiteY18" fmla="*/ 107042 h 131445"/>
                    <a:gd name="connsiteX19" fmla="*/ 9895 w 80010"/>
                    <a:gd name="connsiteY19" fmla="*/ 101327 h 131445"/>
                    <a:gd name="connsiteX20" fmla="*/ 9895 w 80010"/>
                    <a:gd name="connsiteY20" fmla="*/ 97441 h 131445"/>
                    <a:gd name="connsiteX21" fmla="*/ 8 w 80010"/>
                    <a:gd name="connsiteY21" fmla="*/ 97441 h 131445"/>
                    <a:gd name="connsiteX22" fmla="*/ 8 w 80010"/>
                    <a:gd name="connsiteY22" fmla="*/ 101327 h 131445"/>
                    <a:gd name="connsiteX23" fmla="*/ 4066 w 80010"/>
                    <a:gd name="connsiteY23" fmla="*/ 113157 h 131445"/>
                    <a:gd name="connsiteX24" fmla="*/ 14181 w 80010"/>
                    <a:gd name="connsiteY24" fmla="*/ 118186 h 131445"/>
                    <a:gd name="connsiteX25" fmla="*/ 37041 w 80010"/>
                    <a:gd name="connsiteY25" fmla="*/ 118186 h 131445"/>
                    <a:gd name="connsiteX26" fmla="*/ 37041 w 80010"/>
                    <a:gd name="connsiteY26" fmla="*/ 134131 h 131445"/>
                    <a:gd name="connsiteX27" fmla="*/ 46928 w 80010"/>
                    <a:gd name="connsiteY27" fmla="*/ 134131 h 131445"/>
                    <a:gd name="connsiteX28" fmla="*/ 46928 w 80010"/>
                    <a:gd name="connsiteY28" fmla="*/ 118186 h 131445"/>
                    <a:gd name="connsiteX29" fmla="*/ 69788 w 80010"/>
                    <a:gd name="connsiteY29" fmla="*/ 118186 h 131445"/>
                    <a:gd name="connsiteX30" fmla="*/ 79904 w 80010"/>
                    <a:gd name="connsiteY30" fmla="*/ 113157 h 131445"/>
                    <a:gd name="connsiteX31" fmla="*/ 83962 w 80010"/>
                    <a:gd name="connsiteY31" fmla="*/ 101327 h 131445"/>
                    <a:gd name="connsiteX32" fmla="*/ 83962 w 80010"/>
                    <a:gd name="connsiteY32" fmla="*/ 78181 h 131445"/>
                    <a:gd name="connsiteX33" fmla="*/ 79904 w 80010"/>
                    <a:gd name="connsiteY33" fmla="*/ 66408 h 131445"/>
                    <a:gd name="connsiteX34" fmla="*/ 69788 w 80010"/>
                    <a:gd name="connsiteY34" fmla="*/ 61322 h 131445"/>
                    <a:gd name="connsiteX35" fmla="*/ 14181 w 80010"/>
                    <a:gd name="connsiteY35" fmla="*/ 61322 h 131445"/>
                    <a:gd name="connsiteX36" fmla="*/ 9895 w 80010"/>
                    <a:gd name="connsiteY36" fmla="*/ 55607 h 131445"/>
                    <a:gd name="connsiteX37" fmla="*/ 9895 w 80010"/>
                    <a:gd name="connsiteY37" fmla="*/ 32747 h 131445"/>
                    <a:gd name="connsiteX38" fmla="*/ 14181 w 80010"/>
                    <a:gd name="connsiteY38" fmla="*/ 27032 h 131445"/>
                    <a:gd name="connsiteX39" fmla="*/ 69788 w 80010"/>
                    <a:gd name="connsiteY39" fmla="*/ 27032 h 131445"/>
                    <a:gd name="connsiteX40" fmla="*/ 74075 w 80010"/>
                    <a:gd name="connsiteY40" fmla="*/ 32747 h 131445"/>
                    <a:gd name="connsiteX41" fmla="*/ 74075 w 80010"/>
                    <a:gd name="connsiteY41" fmla="*/ 36690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010" h="131445">
                      <a:moveTo>
                        <a:pt x="83962" y="36690"/>
                      </a:moveTo>
                      <a:lnTo>
                        <a:pt x="83962" y="32747"/>
                      </a:lnTo>
                      <a:cubicBezTo>
                        <a:pt x="84082" y="28443"/>
                        <a:pt x="82641" y="24243"/>
                        <a:pt x="79904" y="20917"/>
                      </a:cubicBezTo>
                      <a:cubicBezTo>
                        <a:pt x="77504" y="17751"/>
                        <a:pt x="73760" y="15888"/>
                        <a:pt x="69788" y="15888"/>
                      </a:cubicBezTo>
                      <a:lnTo>
                        <a:pt x="46928" y="15888"/>
                      </a:lnTo>
                      <a:lnTo>
                        <a:pt x="46928" y="0"/>
                      </a:lnTo>
                      <a:lnTo>
                        <a:pt x="37041" y="0"/>
                      </a:lnTo>
                      <a:lnTo>
                        <a:pt x="37041" y="15888"/>
                      </a:lnTo>
                      <a:lnTo>
                        <a:pt x="14181" y="15888"/>
                      </a:lnTo>
                      <a:cubicBezTo>
                        <a:pt x="10204" y="15876"/>
                        <a:pt x="6460" y="17739"/>
                        <a:pt x="4066" y="20917"/>
                      </a:cubicBezTo>
                      <a:cubicBezTo>
                        <a:pt x="1328" y="24243"/>
                        <a:pt x="-112" y="28443"/>
                        <a:pt x="8" y="32747"/>
                      </a:cubicBezTo>
                      <a:lnTo>
                        <a:pt x="8" y="55607"/>
                      </a:lnTo>
                      <a:cubicBezTo>
                        <a:pt x="-112" y="59893"/>
                        <a:pt x="1328" y="64077"/>
                        <a:pt x="4066" y="67380"/>
                      </a:cubicBezTo>
                      <a:cubicBezTo>
                        <a:pt x="6432" y="70592"/>
                        <a:pt x="10192" y="72478"/>
                        <a:pt x="14181" y="72466"/>
                      </a:cubicBezTo>
                      <a:lnTo>
                        <a:pt x="69788" y="72466"/>
                      </a:lnTo>
                      <a:cubicBezTo>
                        <a:pt x="72246" y="72466"/>
                        <a:pt x="74075" y="74809"/>
                        <a:pt x="74075" y="78181"/>
                      </a:cubicBezTo>
                      <a:lnTo>
                        <a:pt x="74075" y="101327"/>
                      </a:lnTo>
                      <a:cubicBezTo>
                        <a:pt x="74075" y="104470"/>
                        <a:pt x="72246" y="107042"/>
                        <a:pt x="69788" y="107042"/>
                      </a:cubicBezTo>
                      <a:lnTo>
                        <a:pt x="14181" y="107042"/>
                      </a:lnTo>
                      <a:cubicBezTo>
                        <a:pt x="11724" y="107042"/>
                        <a:pt x="9895" y="104642"/>
                        <a:pt x="9895" y="101327"/>
                      </a:cubicBezTo>
                      <a:lnTo>
                        <a:pt x="9895" y="97441"/>
                      </a:lnTo>
                      <a:lnTo>
                        <a:pt x="8" y="97441"/>
                      </a:lnTo>
                      <a:lnTo>
                        <a:pt x="8" y="101327"/>
                      </a:lnTo>
                      <a:cubicBezTo>
                        <a:pt x="-123" y="105630"/>
                        <a:pt x="1323" y="109837"/>
                        <a:pt x="4066" y="113157"/>
                      </a:cubicBezTo>
                      <a:cubicBezTo>
                        <a:pt x="6438" y="116352"/>
                        <a:pt x="10198" y="118221"/>
                        <a:pt x="14181" y="118186"/>
                      </a:cubicBezTo>
                      <a:lnTo>
                        <a:pt x="37041" y="118186"/>
                      </a:lnTo>
                      <a:lnTo>
                        <a:pt x="37041" y="134131"/>
                      </a:lnTo>
                      <a:lnTo>
                        <a:pt x="46928" y="134131"/>
                      </a:lnTo>
                      <a:lnTo>
                        <a:pt x="46928" y="118186"/>
                      </a:lnTo>
                      <a:lnTo>
                        <a:pt x="69788" y="118186"/>
                      </a:lnTo>
                      <a:cubicBezTo>
                        <a:pt x="73766" y="118215"/>
                        <a:pt x="77521" y="116346"/>
                        <a:pt x="79904" y="113157"/>
                      </a:cubicBezTo>
                      <a:cubicBezTo>
                        <a:pt x="82647" y="109837"/>
                        <a:pt x="84093" y="105630"/>
                        <a:pt x="83962" y="101327"/>
                      </a:cubicBezTo>
                      <a:lnTo>
                        <a:pt x="83962" y="78181"/>
                      </a:lnTo>
                      <a:cubicBezTo>
                        <a:pt x="84093" y="73895"/>
                        <a:pt x="82653" y="69706"/>
                        <a:pt x="79904" y="66408"/>
                      </a:cubicBezTo>
                      <a:cubicBezTo>
                        <a:pt x="77521" y="63214"/>
                        <a:pt x="73772" y="61328"/>
                        <a:pt x="69788" y="61322"/>
                      </a:cubicBezTo>
                      <a:lnTo>
                        <a:pt x="14181" y="61322"/>
                      </a:lnTo>
                      <a:cubicBezTo>
                        <a:pt x="11724" y="61322"/>
                        <a:pt x="9895" y="58979"/>
                        <a:pt x="9895" y="55607"/>
                      </a:cubicBezTo>
                      <a:lnTo>
                        <a:pt x="9895" y="32747"/>
                      </a:lnTo>
                      <a:cubicBezTo>
                        <a:pt x="9895" y="29604"/>
                        <a:pt x="11724" y="27032"/>
                        <a:pt x="14181" y="27032"/>
                      </a:cubicBezTo>
                      <a:lnTo>
                        <a:pt x="69788" y="27032"/>
                      </a:lnTo>
                      <a:cubicBezTo>
                        <a:pt x="72246" y="27032"/>
                        <a:pt x="74075" y="29375"/>
                        <a:pt x="74075" y="32747"/>
                      </a:cubicBezTo>
                      <a:lnTo>
                        <a:pt x="74075" y="36690"/>
                      </a:lnTo>
                      <a:close/>
                    </a:path>
                  </a:pathLst>
                </a:custGeom>
                <a:solidFill>
                  <a:srgbClr val="FFFFFF"/>
                </a:solidFill>
                <a:ln w="571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BD0AAD0-4C0D-83EE-7326-469ABB076938}"/>
                    </a:ext>
                  </a:extLst>
                </p:cNvPr>
                <p:cNvSpPr/>
                <p:nvPr/>
              </p:nvSpPr>
              <p:spPr>
                <a:xfrm>
                  <a:off x="4663249" y="2748915"/>
                  <a:ext cx="268605" cy="268605"/>
                </a:xfrm>
                <a:custGeom>
                  <a:avLst/>
                  <a:gdLst>
                    <a:gd name="connsiteX0" fmla="*/ 0 w 268605"/>
                    <a:gd name="connsiteY0" fmla="*/ 134703 h 268605"/>
                    <a:gd name="connsiteX1" fmla="*/ 134703 w 268605"/>
                    <a:gd name="connsiteY1" fmla="*/ 269062 h 268605"/>
                    <a:gd name="connsiteX2" fmla="*/ 269062 w 268605"/>
                    <a:gd name="connsiteY2" fmla="*/ 134360 h 268605"/>
                    <a:gd name="connsiteX3" fmla="*/ 134474 w 268605"/>
                    <a:gd name="connsiteY3" fmla="*/ 0 h 268605"/>
                    <a:gd name="connsiteX4" fmla="*/ 0 w 268605"/>
                    <a:gd name="connsiteY4" fmla="*/ 134703 h 26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8605">
                      <a:moveTo>
                        <a:pt x="0" y="134703"/>
                      </a:moveTo>
                      <a:cubicBezTo>
                        <a:pt x="97" y="209003"/>
                        <a:pt x="60402" y="269159"/>
                        <a:pt x="134703" y="269062"/>
                      </a:cubicBezTo>
                      <a:cubicBezTo>
                        <a:pt x="209003" y="268965"/>
                        <a:pt x="269159" y="208660"/>
                        <a:pt x="269062" y="134360"/>
                      </a:cubicBezTo>
                      <a:cubicBezTo>
                        <a:pt x="268965" y="60105"/>
                        <a:pt x="208729" y="-34"/>
                        <a:pt x="134474" y="0"/>
                      </a:cubicBezTo>
                      <a:cubicBezTo>
                        <a:pt x="60156" y="97"/>
                        <a:pt x="-34" y="60385"/>
                        <a:pt x="0" y="134703"/>
                      </a:cubicBezTo>
                      <a:close/>
                    </a:path>
                  </a:pathLst>
                </a:custGeom>
                <a:solidFill>
                  <a:srgbClr val="FFFFFF"/>
                </a:solidFill>
                <a:ln w="571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3F206AE-7194-2E42-F676-E878CE8A3B14}"/>
                    </a:ext>
                  </a:extLst>
                </p:cNvPr>
                <p:cNvSpPr/>
                <p:nvPr/>
              </p:nvSpPr>
              <p:spPr>
                <a:xfrm>
                  <a:off x="4650677" y="2736571"/>
                  <a:ext cx="291465" cy="291465"/>
                </a:xfrm>
                <a:custGeom>
                  <a:avLst/>
                  <a:gdLst>
                    <a:gd name="connsiteX0" fmla="*/ 147047 w 291465"/>
                    <a:gd name="connsiteY0" fmla="*/ 294094 h 291465"/>
                    <a:gd name="connsiteX1" fmla="*/ 0 w 291465"/>
                    <a:gd name="connsiteY1" fmla="*/ 147047 h 291465"/>
                    <a:gd name="connsiteX2" fmla="*/ 147047 w 291465"/>
                    <a:gd name="connsiteY2" fmla="*/ 0 h 291465"/>
                    <a:gd name="connsiteX3" fmla="*/ 294094 w 291465"/>
                    <a:gd name="connsiteY3" fmla="*/ 147047 h 291465"/>
                    <a:gd name="connsiteX4" fmla="*/ 147047 w 291465"/>
                    <a:gd name="connsiteY4" fmla="*/ 294094 h 291465"/>
                    <a:gd name="connsiteX5" fmla="*/ 147047 w 291465"/>
                    <a:gd name="connsiteY5" fmla="*/ 16116 h 291465"/>
                    <a:gd name="connsiteX6" fmla="*/ 16116 w 291465"/>
                    <a:gd name="connsiteY6" fmla="*/ 147047 h 291465"/>
                    <a:gd name="connsiteX7" fmla="*/ 147047 w 291465"/>
                    <a:gd name="connsiteY7" fmla="*/ 277978 h 291465"/>
                    <a:gd name="connsiteX8" fmla="*/ 277978 w 291465"/>
                    <a:gd name="connsiteY8" fmla="*/ 147047 h 291465"/>
                    <a:gd name="connsiteX9" fmla="*/ 147047 w 291465"/>
                    <a:gd name="connsiteY9" fmla="*/ 1611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5" h="291465">
                      <a:moveTo>
                        <a:pt x="147047" y="294094"/>
                      </a:moveTo>
                      <a:cubicBezTo>
                        <a:pt x="65837" y="294094"/>
                        <a:pt x="0" y="228257"/>
                        <a:pt x="0" y="147047"/>
                      </a:cubicBezTo>
                      <a:cubicBezTo>
                        <a:pt x="0" y="65837"/>
                        <a:pt x="65837" y="0"/>
                        <a:pt x="147047" y="0"/>
                      </a:cubicBezTo>
                      <a:cubicBezTo>
                        <a:pt x="228257" y="0"/>
                        <a:pt x="294094" y="65837"/>
                        <a:pt x="294094" y="147047"/>
                      </a:cubicBezTo>
                      <a:cubicBezTo>
                        <a:pt x="293997" y="228217"/>
                        <a:pt x="228217" y="293997"/>
                        <a:pt x="147047" y="294094"/>
                      </a:cubicBezTo>
                      <a:close/>
                      <a:moveTo>
                        <a:pt x="147047" y="16116"/>
                      </a:moveTo>
                      <a:cubicBezTo>
                        <a:pt x="74735" y="16116"/>
                        <a:pt x="16116" y="74735"/>
                        <a:pt x="16116" y="147047"/>
                      </a:cubicBezTo>
                      <a:cubicBezTo>
                        <a:pt x="16116" y="219359"/>
                        <a:pt x="74735" y="277978"/>
                        <a:pt x="147047" y="277978"/>
                      </a:cubicBezTo>
                      <a:cubicBezTo>
                        <a:pt x="219359" y="277978"/>
                        <a:pt x="277978" y="219359"/>
                        <a:pt x="277978" y="147047"/>
                      </a:cubicBezTo>
                      <a:cubicBezTo>
                        <a:pt x="277915" y="74764"/>
                        <a:pt x="219330" y="16179"/>
                        <a:pt x="147047" y="16116"/>
                      </a:cubicBezTo>
                      <a:close/>
                    </a:path>
                  </a:pathLst>
                </a:custGeom>
                <a:solidFill>
                  <a:srgbClr val="FFC000"/>
                </a:solidFill>
                <a:ln w="571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497389C-28C2-3702-68D3-8F9B22EE0772}"/>
                    </a:ext>
                  </a:extLst>
                </p:cNvPr>
                <p:cNvSpPr/>
                <p:nvPr/>
              </p:nvSpPr>
              <p:spPr>
                <a:xfrm>
                  <a:off x="4701540" y="2785262"/>
                  <a:ext cx="194310" cy="194310"/>
                </a:xfrm>
                <a:custGeom>
                  <a:avLst/>
                  <a:gdLst>
                    <a:gd name="connsiteX0" fmla="*/ 194310 w 194310"/>
                    <a:gd name="connsiteY0" fmla="*/ 97155 h 194310"/>
                    <a:gd name="connsiteX1" fmla="*/ 97155 w 194310"/>
                    <a:gd name="connsiteY1" fmla="*/ 194310 h 194310"/>
                    <a:gd name="connsiteX2" fmla="*/ 0 w 194310"/>
                    <a:gd name="connsiteY2" fmla="*/ 97155 h 194310"/>
                    <a:gd name="connsiteX3" fmla="*/ 97155 w 194310"/>
                    <a:gd name="connsiteY3" fmla="*/ 0 h 194310"/>
                    <a:gd name="connsiteX4" fmla="*/ 194310 w 194310"/>
                    <a:gd name="connsiteY4" fmla="*/ 97155 h 19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10" h="194310">
                      <a:moveTo>
                        <a:pt x="194310" y="97155"/>
                      </a:moveTo>
                      <a:cubicBezTo>
                        <a:pt x="194310" y="150813"/>
                        <a:pt x="150813" y="194310"/>
                        <a:pt x="97155" y="194310"/>
                      </a:cubicBezTo>
                      <a:cubicBezTo>
                        <a:pt x="43497" y="194310"/>
                        <a:pt x="0" y="150813"/>
                        <a:pt x="0" y="97155"/>
                      </a:cubicBezTo>
                      <a:cubicBezTo>
                        <a:pt x="0" y="43497"/>
                        <a:pt x="43497" y="0"/>
                        <a:pt x="97155" y="0"/>
                      </a:cubicBezTo>
                      <a:cubicBezTo>
                        <a:pt x="150813" y="0"/>
                        <a:pt x="194310" y="43497"/>
                        <a:pt x="194310" y="97155"/>
                      </a:cubicBezTo>
                      <a:close/>
                    </a:path>
                  </a:pathLst>
                </a:custGeom>
                <a:solidFill>
                  <a:schemeClr val="accent5"/>
                </a:solidFill>
                <a:ln w="571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DBF5DF8-C2F9-09AB-CF81-E842ADA8898F}"/>
                    </a:ext>
                  </a:extLst>
                </p:cNvPr>
                <p:cNvSpPr/>
                <p:nvPr/>
              </p:nvSpPr>
              <p:spPr>
                <a:xfrm>
                  <a:off x="4755940" y="2816581"/>
                  <a:ext cx="80010" cy="131445"/>
                </a:xfrm>
                <a:custGeom>
                  <a:avLst/>
                  <a:gdLst>
                    <a:gd name="connsiteX0" fmla="*/ 83789 w 80010"/>
                    <a:gd name="connsiteY0" fmla="*/ 36690 h 131445"/>
                    <a:gd name="connsiteX1" fmla="*/ 83789 w 80010"/>
                    <a:gd name="connsiteY1" fmla="*/ 32747 h 131445"/>
                    <a:gd name="connsiteX2" fmla="*/ 79731 w 80010"/>
                    <a:gd name="connsiteY2" fmla="*/ 20974 h 131445"/>
                    <a:gd name="connsiteX3" fmla="*/ 69616 w 80010"/>
                    <a:gd name="connsiteY3" fmla="*/ 15888 h 131445"/>
                    <a:gd name="connsiteX4" fmla="*/ 46756 w 80010"/>
                    <a:gd name="connsiteY4" fmla="*/ 15888 h 131445"/>
                    <a:gd name="connsiteX5" fmla="*/ 46756 w 80010"/>
                    <a:gd name="connsiteY5" fmla="*/ 0 h 131445"/>
                    <a:gd name="connsiteX6" fmla="*/ 37040 w 80010"/>
                    <a:gd name="connsiteY6" fmla="*/ 0 h 131445"/>
                    <a:gd name="connsiteX7" fmla="*/ 37040 w 80010"/>
                    <a:gd name="connsiteY7" fmla="*/ 15888 h 131445"/>
                    <a:gd name="connsiteX8" fmla="*/ 14180 w 80010"/>
                    <a:gd name="connsiteY8" fmla="*/ 15888 h 131445"/>
                    <a:gd name="connsiteX9" fmla="*/ 4065 w 80010"/>
                    <a:gd name="connsiteY9" fmla="*/ 20974 h 131445"/>
                    <a:gd name="connsiteX10" fmla="*/ 7 w 80010"/>
                    <a:gd name="connsiteY10" fmla="*/ 32747 h 131445"/>
                    <a:gd name="connsiteX11" fmla="*/ 7 w 80010"/>
                    <a:gd name="connsiteY11" fmla="*/ 55607 h 131445"/>
                    <a:gd name="connsiteX12" fmla="*/ 4065 w 80010"/>
                    <a:gd name="connsiteY12" fmla="*/ 67437 h 131445"/>
                    <a:gd name="connsiteX13" fmla="*/ 14180 w 80010"/>
                    <a:gd name="connsiteY13" fmla="*/ 72466 h 131445"/>
                    <a:gd name="connsiteX14" fmla="*/ 69787 w 80010"/>
                    <a:gd name="connsiteY14" fmla="*/ 72466 h 131445"/>
                    <a:gd name="connsiteX15" fmla="*/ 74073 w 80010"/>
                    <a:gd name="connsiteY15" fmla="*/ 78181 h 131445"/>
                    <a:gd name="connsiteX16" fmla="*/ 74073 w 80010"/>
                    <a:gd name="connsiteY16" fmla="*/ 101384 h 131445"/>
                    <a:gd name="connsiteX17" fmla="*/ 69787 w 80010"/>
                    <a:gd name="connsiteY17" fmla="*/ 107099 h 131445"/>
                    <a:gd name="connsiteX18" fmla="*/ 14180 w 80010"/>
                    <a:gd name="connsiteY18" fmla="*/ 107099 h 131445"/>
                    <a:gd name="connsiteX19" fmla="*/ 9894 w 80010"/>
                    <a:gd name="connsiteY19" fmla="*/ 101384 h 131445"/>
                    <a:gd name="connsiteX20" fmla="*/ 9894 w 80010"/>
                    <a:gd name="connsiteY20" fmla="*/ 97441 h 131445"/>
                    <a:gd name="connsiteX21" fmla="*/ 7 w 80010"/>
                    <a:gd name="connsiteY21" fmla="*/ 97441 h 131445"/>
                    <a:gd name="connsiteX22" fmla="*/ 7 w 80010"/>
                    <a:gd name="connsiteY22" fmla="*/ 101384 h 131445"/>
                    <a:gd name="connsiteX23" fmla="*/ 4065 w 80010"/>
                    <a:gd name="connsiteY23" fmla="*/ 113157 h 131445"/>
                    <a:gd name="connsiteX24" fmla="*/ 14180 w 80010"/>
                    <a:gd name="connsiteY24" fmla="*/ 118244 h 131445"/>
                    <a:gd name="connsiteX25" fmla="*/ 37040 w 80010"/>
                    <a:gd name="connsiteY25" fmla="*/ 118244 h 131445"/>
                    <a:gd name="connsiteX26" fmla="*/ 37040 w 80010"/>
                    <a:gd name="connsiteY26" fmla="*/ 134131 h 131445"/>
                    <a:gd name="connsiteX27" fmla="*/ 46927 w 80010"/>
                    <a:gd name="connsiteY27" fmla="*/ 134131 h 131445"/>
                    <a:gd name="connsiteX28" fmla="*/ 46927 w 80010"/>
                    <a:gd name="connsiteY28" fmla="*/ 118244 h 131445"/>
                    <a:gd name="connsiteX29" fmla="*/ 69787 w 80010"/>
                    <a:gd name="connsiteY29" fmla="*/ 118244 h 131445"/>
                    <a:gd name="connsiteX30" fmla="*/ 79903 w 80010"/>
                    <a:gd name="connsiteY30" fmla="*/ 113157 h 131445"/>
                    <a:gd name="connsiteX31" fmla="*/ 83960 w 80010"/>
                    <a:gd name="connsiteY31" fmla="*/ 101384 h 131445"/>
                    <a:gd name="connsiteX32" fmla="*/ 83960 w 80010"/>
                    <a:gd name="connsiteY32" fmla="*/ 78181 h 131445"/>
                    <a:gd name="connsiteX33" fmla="*/ 79903 w 80010"/>
                    <a:gd name="connsiteY33" fmla="*/ 66408 h 131445"/>
                    <a:gd name="connsiteX34" fmla="*/ 69787 w 80010"/>
                    <a:gd name="connsiteY34" fmla="*/ 61322 h 131445"/>
                    <a:gd name="connsiteX35" fmla="*/ 14180 w 80010"/>
                    <a:gd name="connsiteY35" fmla="*/ 61322 h 131445"/>
                    <a:gd name="connsiteX36" fmla="*/ 9894 w 80010"/>
                    <a:gd name="connsiteY36" fmla="*/ 55607 h 131445"/>
                    <a:gd name="connsiteX37" fmla="*/ 9894 w 80010"/>
                    <a:gd name="connsiteY37" fmla="*/ 32747 h 131445"/>
                    <a:gd name="connsiteX38" fmla="*/ 14180 w 80010"/>
                    <a:gd name="connsiteY38" fmla="*/ 27032 h 131445"/>
                    <a:gd name="connsiteX39" fmla="*/ 69787 w 80010"/>
                    <a:gd name="connsiteY39" fmla="*/ 27032 h 131445"/>
                    <a:gd name="connsiteX40" fmla="*/ 74073 w 80010"/>
                    <a:gd name="connsiteY40" fmla="*/ 32747 h 131445"/>
                    <a:gd name="connsiteX41" fmla="*/ 74073 w 80010"/>
                    <a:gd name="connsiteY41" fmla="*/ 36690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010" h="131445">
                      <a:moveTo>
                        <a:pt x="83789" y="36690"/>
                      </a:moveTo>
                      <a:lnTo>
                        <a:pt x="83789" y="32747"/>
                      </a:lnTo>
                      <a:cubicBezTo>
                        <a:pt x="83909" y="28461"/>
                        <a:pt x="82469" y="24277"/>
                        <a:pt x="79731" y="20974"/>
                      </a:cubicBezTo>
                      <a:cubicBezTo>
                        <a:pt x="77365" y="17762"/>
                        <a:pt x="73605" y="15876"/>
                        <a:pt x="69616" y="15888"/>
                      </a:cubicBezTo>
                      <a:lnTo>
                        <a:pt x="46756" y="15888"/>
                      </a:lnTo>
                      <a:lnTo>
                        <a:pt x="46756" y="0"/>
                      </a:lnTo>
                      <a:lnTo>
                        <a:pt x="37040" y="0"/>
                      </a:lnTo>
                      <a:lnTo>
                        <a:pt x="37040" y="15888"/>
                      </a:lnTo>
                      <a:lnTo>
                        <a:pt x="14180" y="15888"/>
                      </a:lnTo>
                      <a:cubicBezTo>
                        <a:pt x="10191" y="15876"/>
                        <a:pt x="6431" y="17762"/>
                        <a:pt x="4065" y="20974"/>
                      </a:cubicBezTo>
                      <a:cubicBezTo>
                        <a:pt x="1327" y="24277"/>
                        <a:pt x="-113" y="28461"/>
                        <a:pt x="7" y="32747"/>
                      </a:cubicBezTo>
                      <a:lnTo>
                        <a:pt x="7" y="55607"/>
                      </a:lnTo>
                      <a:cubicBezTo>
                        <a:pt x="-113" y="59910"/>
                        <a:pt x="1327" y="64111"/>
                        <a:pt x="4065" y="67437"/>
                      </a:cubicBezTo>
                      <a:cubicBezTo>
                        <a:pt x="6459" y="70615"/>
                        <a:pt x="10202" y="72478"/>
                        <a:pt x="14180" y="72466"/>
                      </a:cubicBezTo>
                      <a:lnTo>
                        <a:pt x="69787" y="72466"/>
                      </a:lnTo>
                      <a:cubicBezTo>
                        <a:pt x="72245" y="72466"/>
                        <a:pt x="74073" y="74867"/>
                        <a:pt x="74073" y="78181"/>
                      </a:cubicBezTo>
                      <a:lnTo>
                        <a:pt x="74073" y="101384"/>
                      </a:lnTo>
                      <a:cubicBezTo>
                        <a:pt x="74073" y="104527"/>
                        <a:pt x="72245" y="107099"/>
                        <a:pt x="69787" y="107099"/>
                      </a:cubicBezTo>
                      <a:lnTo>
                        <a:pt x="14180" y="107099"/>
                      </a:lnTo>
                      <a:cubicBezTo>
                        <a:pt x="11723" y="107099"/>
                        <a:pt x="9894" y="104756"/>
                        <a:pt x="9894" y="101384"/>
                      </a:cubicBezTo>
                      <a:lnTo>
                        <a:pt x="9894" y="97441"/>
                      </a:lnTo>
                      <a:lnTo>
                        <a:pt x="7" y="97441"/>
                      </a:lnTo>
                      <a:lnTo>
                        <a:pt x="7" y="101384"/>
                      </a:lnTo>
                      <a:cubicBezTo>
                        <a:pt x="-113" y="105670"/>
                        <a:pt x="1327" y="109854"/>
                        <a:pt x="4065" y="113157"/>
                      </a:cubicBezTo>
                      <a:cubicBezTo>
                        <a:pt x="6431" y="116369"/>
                        <a:pt x="10191" y="118255"/>
                        <a:pt x="14180" y="118244"/>
                      </a:cubicBezTo>
                      <a:lnTo>
                        <a:pt x="37040" y="118244"/>
                      </a:lnTo>
                      <a:lnTo>
                        <a:pt x="37040" y="134131"/>
                      </a:lnTo>
                      <a:lnTo>
                        <a:pt x="46927" y="134131"/>
                      </a:lnTo>
                      <a:lnTo>
                        <a:pt x="46927" y="118244"/>
                      </a:lnTo>
                      <a:lnTo>
                        <a:pt x="69787" y="118244"/>
                      </a:lnTo>
                      <a:cubicBezTo>
                        <a:pt x="73776" y="118255"/>
                        <a:pt x="77537" y="116369"/>
                        <a:pt x="79903" y="113157"/>
                      </a:cubicBezTo>
                      <a:cubicBezTo>
                        <a:pt x="82640" y="109854"/>
                        <a:pt x="84080" y="105670"/>
                        <a:pt x="83960" y="101384"/>
                      </a:cubicBezTo>
                      <a:lnTo>
                        <a:pt x="83960" y="78181"/>
                      </a:lnTo>
                      <a:cubicBezTo>
                        <a:pt x="84080" y="73895"/>
                        <a:pt x="82640" y="69712"/>
                        <a:pt x="79903" y="66408"/>
                      </a:cubicBezTo>
                      <a:cubicBezTo>
                        <a:pt x="77537" y="63197"/>
                        <a:pt x="73776" y="61311"/>
                        <a:pt x="69787" y="61322"/>
                      </a:cubicBezTo>
                      <a:lnTo>
                        <a:pt x="14180" y="61322"/>
                      </a:lnTo>
                      <a:cubicBezTo>
                        <a:pt x="11723" y="61322"/>
                        <a:pt x="9894" y="58979"/>
                        <a:pt x="9894" y="55607"/>
                      </a:cubicBezTo>
                      <a:lnTo>
                        <a:pt x="9894" y="32747"/>
                      </a:lnTo>
                      <a:cubicBezTo>
                        <a:pt x="9894" y="29661"/>
                        <a:pt x="11723" y="27032"/>
                        <a:pt x="14180" y="27032"/>
                      </a:cubicBezTo>
                      <a:lnTo>
                        <a:pt x="69787" y="27032"/>
                      </a:lnTo>
                      <a:cubicBezTo>
                        <a:pt x="72245" y="27032"/>
                        <a:pt x="74073" y="29432"/>
                        <a:pt x="74073" y="32747"/>
                      </a:cubicBezTo>
                      <a:lnTo>
                        <a:pt x="74073" y="36690"/>
                      </a:lnTo>
                      <a:close/>
                    </a:path>
                  </a:pathLst>
                </a:custGeom>
                <a:solidFill>
                  <a:srgbClr val="FFFFFF"/>
                </a:solidFill>
                <a:ln w="571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46D7791-A2EF-721F-6C95-9DC31920E557}"/>
                    </a:ext>
                  </a:extLst>
                </p:cNvPr>
                <p:cNvSpPr/>
                <p:nvPr/>
              </p:nvSpPr>
              <p:spPr>
                <a:xfrm>
                  <a:off x="4232453" y="3201543"/>
                  <a:ext cx="28575" cy="85725"/>
                </a:xfrm>
                <a:custGeom>
                  <a:avLst/>
                  <a:gdLst>
                    <a:gd name="connsiteX0" fmla="*/ 0 w 28575"/>
                    <a:gd name="connsiteY0" fmla="*/ 0 h 85725"/>
                    <a:gd name="connsiteX1" fmla="*/ 32290 w 28575"/>
                    <a:gd name="connsiteY1" fmla="*/ 0 h 85725"/>
                    <a:gd name="connsiteX2" fmla="*/ 32290 w 28575"/>
                    <a:gd name="connsiteY2" fmla="*/ 87897 h 85725"/>
                    <a:gd name="connsiteX3" fmla="*/ 0 w 28575"/>
                    <a:gd name="connsiteY3" fmla="*/ 87897 h 85725"/>
                  </a:gdLst>
                  <a:ahLst/>
                  <a:cxnLst>
                    <a:cxn ang="0">
                      <a:pos x="connsiteX0" y="connsiteY0"/>
                    </a:cxn>
                    <a:cxn ang="0">
                      <a:pos x="connsiteX1" y="connsiteY1"/>
                    </a:cxn>
                    <a:cxn ang="0">
                      <a:pos x="connsiteX2" y="connsiteY2"/>
                    </a:cxn>
                    <a:cxn ang="0">
                      <a:pos x="connsiteX3" y="connsiteY3"/>
                    </a:cxn>
                  </a:cxnLst>
                  <a:rect l="l" t="t" r="r" b="b"/>
                  <a:pathLst>
                    <a:path w="28575" h="85725">
                      <a:moveTo>
                        <a:pt x="0" y="0"/>
                      </a:moveTo>
                      <a:lnTo>
                        <a:pt x="32290" y="0"/>
                      </a:lnTo>
                      <a:lnTo>
                        <a:pt x="32290" y="87897"/>
                      </a:lnTo>
                      <a:lnTo>
                        <a:pt x="0" y="87897"/>
                      </a:lnTo>
                      <a:close/>
                    </a:path>
                  </a:pathLst>
                </a:custGeom>
                <a:solidFill>
                  <a:srgbClr val="FFFFFF"/>
                </a:solidFill>
                <a:ln w="571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7AF9553-EE34-18FA-5561-FD49A45EEE71}"/>
                    </a:ext>
                  </a:extLst>
                </p:cNvPr>
                <p:cNvSpPr/>
                <p:nvPr/>
              </p:nvSpPr>
              <p:spPr>
                <a:xfrm>
                  <a:off x="4632046" y="3201543"/>
                  <a:ext cx="28575" cy="85725"/>
                </a:xfrm>
                <a:custGeom>
                  <a:avLst/>
                  <a:gdLst>
                    <a:gd name="connsiteX0" fmla="*/ 0 w 28575"/>
                    <a:gd name="connsiteY0" fmla="*/ 0 h 85725"/>
                    <a:gd name="connsiteX1" fmla="*/ 32290 w 28575"/>
                    <a:gd name="connsiteY1" fmla="*/ 0 h 85725"/>
                    <a:gd name="connsiteX2" fmla="*/ 32290 w 28575"/>
                    <a:gd name="connsiteY2" fmla="*/ 87897 h 85725"/>
                    <a:gd name="connsiteX3" fmla="*/ 0 w 28575"/>
                    <a:gd name="connsiteY3" fmla="*/ 87897 h 85725"/>
                  </a:gdLst>
                  <a:ahLst/>
                  <a:cxnLst>
                    <a:cxn ang="0">
                      <a:pos x="connsiteX0" y="connsiteY0"/>
                    </a:cxn>
                    <a:cxn ang="0">
                      <a:pos x="connsiteX1" y="connsiteY1"/>
                    </a:cxn>
                    <a:cxn ang="0">
                      <a:pos x="connsiteX2" y="connsiteY2"/>
                    </a:cxn>
                    <a:cxn ang="0">
                      <a:pos x="connsiteX3" y="connsiteY3"/>
                    </a:cxn>
                  </a:cxnLst>
                  <a:rect l="l" t="t" r="r" b="b"/>
                  <a:pathLst>
                    <a:path w="28575" h="85725">
                      <a:moveTo>
                        <a:pt x="0" y="0"/>
                      </a:moveTo>
                      <a:lnTo>
                        <a:pt x="32290" y="0"/>
                      </a:lnTo>
                      <a:lnTo>
                        <a:pt x="32290" y="87897"/>
                      </a:lnTo>
                      <a:lnTo>
                        <a:pt x="0" y="87897"/>
                      </a:lnTo>
                      <a:close/>
                    </a:path>
                  </a:pathLst>
                </a:custGeom>
                <a:solidFill>
                  <a:srgbClr val="FFFFFF"/>
                </a:solidFill>
                <a:ln w="571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149FF71-E597-E721-7B6C-5DB1B65D6577}"/>
                    </a:ext>
                  </a:extLst>
                </p:cNvPr>
                <p:cNvSpPr/>
                <p:nvPr/>
              </p:nvSpPr>
              <p:spPr>
                <a:xfrm>
                  <a:off x="3735705" y="3262465"/>
                  <a:ext cx="1417320" cy="1074420"/>
                </a:xfrm>
                <a:custGeom>
                  <a:avLst/>
                  <a:gdLst>
                    <a:gd name="connsiteX0" fmla="*/ 71152 w 1417320"/>
                    <a:gd name="connsiteY0" fmla="*/ 0 h 1074420"/>
                    <a:gd name="connsiteX1" fmla="*/ 1351312 w 1417320"/>
                    <a:gd name="connsiteY1" fmla="*/ 0 h 1074420"/>
                    <a:gd name="connsiteX2" fmla="*/ 1422464 w 1417320"/>
                    <a:gd name="connsiteY2" fmla="*/ 71152 h 1074420"/>
                    <a:gd name="connsiteX3" fmla="*/ 1422464 w 1417320"/>
                    <a:gd name="connsiteY3" fmla="*/ 1004526 h 1074420"/>
                    <a:gd name="connsiteX4" fmla="*/ 1351312 w 1417320"/>
                    <a:gd name="connsiteY4" fmla="*/ 1075678 h 1074420"/>
                    <a:gd name="connsiteX5" fmla="*/ 71152 w 1417320"/>
                    <a:gd name="connsiteY5" fmla="*/ 1075678 h 1074420"/>
                    <a:gd name="connsiteX6" fmla="*/ 0 w 1417320"/>
                    <a:gd name="connsiteY6" fmla="*/ 1004640 h 1074420"/>
                    <a:gd name="connsiteX7" fmla="*/ 0 w 1417320"/>
                    <a:gd name="connsiteY7" fmla="*/ 1004583 h 1074420"/>
                    <a:gd name="connsiteX8" fmla="*/ 0 w 1417320"/>
                    <a:gd name="connsiteY8" fmla="*/ 71152 h 1074420"/>
                    <a:gd name="connsiteX9" fmla="*/ 71152 w 1417320"/>
                    <a:gd name="connsiteY9" fmla="*/ 0 h 107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320" h="1074420">
                      <a:moveTo>
                        <a:pt x="71152" y="0"/>
                      </a:moveTo>
                      <a:lnTo>
                        <a:pt x="1351312" y="0"/>
                      </a:lnTo>
                      <a:cubicBezTo>
                        <a:pt x="1390608" y="0"/>
                        <a:pt x="1422464" y="31856"/>
                        <a:pt x="1422464" y="71152"/>
                      </a:cubicBezTo>
                      <a:lnTo>
                        <a:pt x="1422464" y="1004526"/>
                      </a:lnTo>
                      <a:cubicBezTo>
                        <a:pt x="1422464" y="1043822"/>
                        <a:pt x="1390608" y="1075678"/>
                        <a:pt x="1351312" y="1075678"/>
                      </a:cubicBezTo>
                      <a:lnTo>
                        <a:pt x="71152" y="1075678"/>
                      </a:lnTo>
                      <a:cubicBezTo>
                        <a:pt x="31890" y="1075712"/>
                        <a:pt x="34" y="1043902"/>
                        <a:pt x="0" y="1004640"/>
                      </a:cubicBezTo>
                      <a:cubicBezTo>
                        <a:pt x="0" y="1004623"/>
                        <a:pt x="0" y="1004600"/>
                        <a:pt x="0" y="1004583"/>
                      </a:cubicBezTo>
                      <a:lnTo>
                        <a:pt x="0" y="71152"/>
                      </a:lnTo>
                      <a:cubicBezTo>
                        <a:pt x="0" y="31856"/>
                        <a:pt x="31855" y="0"/>
                        <a:pt x="71152" y="0"/>
                      </a:cubicBezTo>
                      <a:close/>
                    </a:path>
                  </a:pathLst>
                </a:custGeom>
                <a:solidFill>
                  <a:srgbClr val="1B384C"/>
                </a:solidFill>
                <a:ln w="571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DCCE4BB-623D-20CC-311B-2151D54B4BE2}"/>
                    </a:ext>
                  </a:extLst>
                </p:cNvPr>
                <p:cNvSpPr/>
                <p:nvPr/>
              </p:nvSpPr>
              <p:spPr>
                <a:xfrm>
                  <a:off x="3804914" y="3348402"/>
                  <a:ext cx="1280160" cy="937260"/>
                </a:xfrm>
                <a:custGeom>
                  <a:avLst/>
                  <a:gdLst>
                    <a:gd name="connsiteX0" fmla="*/ 1284046 w 1280160"/>
                    <a:gd name="connsiteY0" fmla="*/ 877212 h 937260"/>
                    <a:gd name="connsiteX1" fmla="*/ 1219884 w 1280160"/>
                    <a:gd name="connsiteY1" fmla="*/ 939334 h 937260"/>
                    <a:gd name="connsiteX2" fmla="*/ 1219810 w 1280160"/>
                    <a:gd name="connsiteY2" fmla="*/ 939334 h 937260"/>
                    <a:gd name="connsiteX3" fmla="*/ 64179 w 1280160"/>
                    <a:gd name="connsiteY3" fmla="*/ 939334 h 937260"/>
                    <a:gd name="connsiteX4" fmla="*/ 0 w 1280160"/>
                    <a:gd name="connsiteY4" fmla="*/ 877229 h 937260"/>
                    <a:gd name="connsiteX5" fmla="*/ 0 w 1280160"/>
                    <a:gd name="connsiteY5" fmla="*/ 877212 h 937260"/>
                    <a:gd name="connsiteX6" fmla="*/ 0 w 1280160"/>
                    <a:gd name="connsiteY6" fmla="*/ 62081 h 937260"/>
                    <a:gd name="connsiteX7" fmla="*/ 63648 w 1280160"/>
                    <a:gd name="connsiteY7" fmla="*/ 5 h 937260"/>
                    <a:gd name="connsiteX8" fmla="*/ 64179 w 1280160"/>
                    <a:gd name="connsiteY8" fmla="*/ 17 h 937260"/>
                    <a:gd name="connsiteX9" fmla="*/ 1219810 w 1280160"/>
                    <a:gd name="connsiteY9" fmla="*/ 17 h 937260"/>
                    <a:gd name="connsiteX10" fmla="*/ 1284046 w 1280160"/>
                    <a:gd name="connsiteY10" fmla="*/ 62064 h 937260"/>
                    <a:gd name="connsiteX11" fmla="*/ 1284046 w 1280160"/>
                    <a:gd name="connsiteY11" fmla="*/ 62081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0160" h="937260">
                      <a:moveTo>
                        <a:pt x="1284046" y="877212"/>
                      </a:moveTo>
                      <a:cubicBezTo>
                        <a:pt x="1283486" y="912085"/>
                        <a:pt x="1254757" y="939900"/>
                        <a:pt x="1219884" y="939334"/>
                      </a:cubicBezTo>
                      <a:cubicBezTo>
                        <a:pt x="1219861" y="939334"/>
                        <a:pt x="1219832" y="939334"/>
                        <a:pt x="1219810" y="939334"/>
                      </a:cubicBezTo>
                      <a:lnTo>
                        <a:pt x="64179" y="939334"/>
                      </a:lnTo>
                      <a:cubicBezTo>
                        <a:pt x="29307" y="939905"/>
                        <a:pt x="572" y="912102"/>
                        <a:pt x="0" y="877229"/>
                      </a:cubicBezTo>
                      <a:cubicBezTo>
                        <a:pt x="0" y="877223"/>
                        <a:pt x="0" y="877217"/>
                        <a:pt x="0" y="877212"/>
                      </a:cubicBezTo>
                      <a:lnTo>
                        <a:pt x="0" y="62081"/>
                      </a:lnTo>
                      <a:cubicBezTo>
                        <a:pt x="434" y="27363"/>
                        <a:pt x="28929" y="-429"/>
                        <a:pt x="63648" y="5"/>
                      </a:cubicBezTo>
                      <a:cubicBezTo>
                        <a:pt x="63825" y="11"/>
                        <a:pt x="64002" y="11"/>
                        <a:pt x="64179" y="17"/>
                      </a:cubicBezTo>
                      <a:lnTo>
                        <a:pt x="1219810" y="17"/>
                      </a:lnTo>
                      <a:cubicBezTo>
                        <a:pt x="1254683" y="-589"/>
                        <a:pt x="1283440" y="27191"/>
                        <a:pt x="1284046" y="62064"/>
                      </a:cubicBezTo>
                      <a:cubicBezTo>
                        <a:pt x="1284046" y="62070"/>
                        <a:pt x="1284046" y="62075"/>
                        <a:pt x="1284046" y="62081"/>
                      </a:cubicBezTo>
                      <a:close/>
                    </a:path>
                  </a:pathLst>
                </a:custGeom>
                <a:solidFill>
                  <a:schemeClr val="tx2">
                    <a:lumMod val="75000"/>
                    <a:lumOff val="25000"/>
                  </a:schemeClr>
                </a:solidFill>
                <a:ln w="571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023B74A-A261-7026-328C-727866EA879E}"/>
                    </a:ext>
                  </a:extLst>
                </p:cNvPr>
                <p:cNvSpPr/>
                <p:nvPr/>
              </p:nvSpPr>
              <p:spPr>
                <a:xfrm>
                  <a:off x="3735705" y="3262465"/>
                  <a:ext cx="1417320" cy="565785"/>
                </a:xfrm>
                <a:custGeom>
                  <a:avLst/>
                  <a:gdLst>
                    <a:gd name="connsiteX0" fmla="*/ 1422406 w 1417320"/>
                    <a:gd name="connsiteY0" fmla="*/ 528523 h 565785"/>
                    <a:gd name="connsiteX1" fmla="*/ 1351312 w 1417320"/>
                    <a:gd name="connsiteY1" fmla="*/ 566014 h 565785"/>
                    <a:gd name="connsiteX2" fmla="*/ 71152 w 1417320"/>
                    <a:gd name="connsiteY2" fmla="*/ 566014 h 565785"/>
                    <a:gd name="connsiteX3" fmla="*/ 0 w 1417320"/>
                    <a:gd name="connsiteY3" fmla="*/ 528523 h 565785"/>
                    <a:gd name="connsiteX4" fmla="*/ 0 w 1417320"/>
                    <a:gd name="connsiteY4" fmla="*/ 37433 h 565785"/>
                    <a:gd name="connsiteX5" fmla="*/ 71152 w 1417320"/>
                    <a:gd name="connsiteY5" fmla="*/ 0 h 565785"/>
                    <a:gd name="connsiteX6" fmla="*/ 1351312 w 1417320"/>
                    <a:gd name="connsiteY6" fmla="*/ 0 h 565785"/>
                    <a:gd name="connsiteX7" fmla="*/ 1422406 w 1417320"/>
                    <a:gd name="connsiteY7" fmla="*/ 37433 h 56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320" h="565785">
                      <a:moveTo>
                        <a:pt x="1422406" y="528523"/>
                      </a:moveTo>
                      <a:cubicBezTo>
                        <a:pt x="1422406" y="549212"/>
                        <a:pt x="1390574" y="566014"/>
                        <a:pt x="1351312" y="566014"/>
                      </a:cubicBezTo>
                      <a:lnTo>
                        <a:pt x="71152" y="566014"/>
                      </a:lnTo>
                      <a:cubicBezTo>
                        <a:pt x="31890" y="566014"/>
                        <a:pt x="0" y="549212"/>
                        <a:pt x="0" y="528523"/>
                      </a:cubicBezTo>
                      <a:lnTo>
                        <a:pt x="0" y="37433"/>
                      </a:lnTo>
                      <a:cubicBezTo>
                        <a:pt x="0" y="16745"/>
                        <a:pt x="31890" y="0"/>
                        <a:pt x="71152" y="0"/>
                      </a:cubicBezTo>
                      <a:lnTo>
                        <a:pt x="1351312" y="0"/>
                      </a:lnTo>
                      <a:cubicBezTo>
                        <a:pt x="1390574" y="0"/>
                        <a:pt x="1422406" y="16745"/>
                        <a:pt x="1422406" y="37433"/>
                      </a:cubicBezTo>
                      <a:close/>
                    </a:path>
                  </a:pathLst>
                </a:custGeom>
                <a:solidFill>
                  <a:srgbClr val="152B38"/>
                </a:solidFill>
                <a:ln w="571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7A4C4AF-7D4A-96E4-60F1-7028C7434B55}"/>
                    </a:ext>
                  </a:extLst>
                </p:cNvPr>
                <p:cNvSpPr/>
                <p:nvPr/>
              </p:nvSpPr>
              <p:spPr>
                <a:xfrm>
                  <a:off x="3731419" y="3258179"/>
                  <a:ext cx="1428750" cy="571500"/>
                </a:xfrm>
                <a:custGeom>
                  <a:avLst/>
                  <a:gdLst>
                    <a:gd name="connsiteX0" fmla="*/ 1355598 w 1428750"/>
                    <a:gd name="connsiteY0" fmla="*/ 574529 h 571500"/>
                    <a:gd name="connsiteX1" fmla="*/ 75438 w 1428750"/>
                    <a:gd name="connsiteY1" fmla="*/ 574529 h 571500"/>
                    <a:gd name="connsiteX2" fmla="*/ 0 w 1428750"/>
                    <a:gd name="connsiteY2" fmla="*/ 532810 h 571500"/>
                    <a:gd name="connsiteX3" fmla="*/ 0 w 1428750"/>
                    <a:gd name="connsiteY3" fmla="*/ 41719 h 571500"/>
                    <a:gd name="connsiteX4" fmla="*/ 75438 w 1428750"/>
                    <a:gd name="connsiteY4" fmla="*/ 0 h 571500"/>
                    <a:gd name="connsiteX5" fmla="*/ 1355598 w 1428750"/>
                    <a:gd name="connsiteY5" fmla="*/ 0 h 571500"/>
                    <a:gd name="connsiteX6" fmla="*/ 1430979 w 1428750"/>
                    <a:gd name="connsiteY6" fmla="*/ 41719 h 571500"/>
                    <a:gd name="connsiteX7" fmla="*/ 1430979 w 1428750"/>
                    <a:gd name="connsiteY7" fmla="*/ 532810 h 571500"/>
                    <a:gd name="connsiteX8" fmla="*/ 1355598 w 1428750"/>
                    <a:gd name="connsiteY8" fmla="*/ 574529 h 571500"/>
                    <a:gd name="connsiteX9" fmla="*/ 75438 w 1428750"/>
                    <a:gd name="connsiteY9" fmla="*/ 8744 h 571500"/>
                    <a:gd name="connsiteX10" fmla="*/ 8573 w 1428750"/>
                    <a:gd name="connsiteY10" fmla="*/ 41891 h 571500"/>
                    <a:gd name="connsiteX11" fmla="*/ 8573 w 1428750"/>
                    <a:gd name="connsiteY11" fmla="*/ 532981 h 571500"/>
                    <a:gd name="connsiteX12" fmla="*/ 75438 w 1428750"/>
                    <a:gd name="connsiteY12" fmla="*/ 566128 h 571500"/>
                    <a:gd name="connsiteX13" fmla="*/ 1355598 w 1428750"/>
                    <a:gd name="connsiteY13" fmla="*/ 566128 h 571500"/>
                    <a:gd name="connsiteX14" fmla="*/ 1422406 w 1428750"/>
                    <a:gd name="connsiteY14" fmla="*/ 532981 h 571500"/>
                    <a:gd name="connsiteX15" fmla="*/ 1422406 w 1428750"/>
                    <a:gd name="connsiteY15" fmla="*/ 41719 h 571500"/>
                    <a:gd name="connsiteX16" fmla="*/ 1355598 w 1428750"/>
                    <a:gd name="connsiteY16" fmla="*/ 8573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8750" h="571500">
                      <a:moveTo>
                        <a:pt x="1355598" y="574529"/>
                      </a:moveTo>
                      <a:lnTo>
                        <a:pt x="75438" y="574529"/>
                      </a:lnTo>
                      <a:cubicBezTo>
                        <a:pt x="33147" y="574529"/>
                        <a:pt x="0" y="556184"/>
                        <a:pt x="0" y="532810"/>
                      </a:cubicBezTo>
                      <a:lnTo>
                        <a:pt x="0" y="41719"/>
                      </a:lnTo>
                      <a:cubicBezTo>
                        <a:pt x="0" y="18288"/>
                        <a:pt x="33147" y="0"/>
                        <a:pt x="75438" y="0"/>
                      </a:cubicBezTo>
                      <a:lnTo>
                        <a:pt x="1355598" y="0"/>
                      </a:lnTo>
                      <a:cubicBezTo>
                        <a:pt x="1397889" y="0"/>
                        <a:pt x="1430979" y="18288"/>
                        <a:pt x="1430979" y="41719"/>
                      </a:cubicBezTo>
                      <a:lnTo>
                        <a:pt x="1430979" y="532810"/>
                      </a:lnTo>
                      <a:cubicBezTo>
                        <a:pt x="1430979" y="556184"/>
                        <a:pt x="1397889" y="574529"/>
                        <a:pt x="1355598" y="574529"/>
                      </a:cubicBezTo>
                      <a:close/>
                      <a:moveTo>
                        <a:pt x="75438" y="8744"/>
                      </a:moveTo>
                      <a:cubicBezTo>
                        <a:pt x="39205" y="8744"/>
                        <a:pt x="8573" y="23889"/>
                        <a:pt x="8573" y="41891"/>
                      </a:cubicBezTo>
                      <a:lnTo>
                        <a:pt x="8573" y="532981"/>
                      </a:lnTo>
                      <a:cubicBezTo>
                        <a:pt x="8573" y="550983"/>
                        <a:pt x="39205" y="566128"/>
                        <a:pt x="75438" y="566128"/>
                      </a:cubicBezTo>
                      <a:lnTo>
                        <a:pt x="1355598" y="566128"/>
                      </a:lnTo>
                      <a:cubicBezTo>
                        <a:pt x="1391831" y="566128"/>
                        <a:pt x="1422406" y="550983"/>
                        <a:pt x="1422406" y="532981"/>
                      </a:cubicBezTo>
                      <a:lnTo>
                        <a:pt x="1422406" y="41719"/>
                      </a:lnTo>
                      <a:cubicBezTo>
                        <a:pt x="1422406" y="23717"/>
                        <a:pt x="1391831" y="8573"/>
                        <a:pt x="1355598" y="8573"/>
                      </a:cubicBezTo>
                      <a:close/>
                    </a:path>
                  </a:pathLst>
                </a:custGeom>
                <a:solidFill>
                  <a:srgbClr val="1B384C"/>
                </a:solidFill>
                <a:ln w="571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78F0785-B485-98EF-CCE0-05786336710D}"/>
                    </a:ext>
                  </a:extLst>
                </p:cNvPr>
                <p:cNvSpPr/>
                <p:nvPr/>
              </p:nvSpPr>
              <p:spPr>
                <a:xfrm>
                  <a:off x="3788397" y="3260465"/>
                  <a:ext cx="1314450" cy="508635"/>
                </a:xfrm>
                <a:custGeom>
                  <a:avLst/>
                  <a:gdLst>
                    <a:gd name="connsiteX0" fmla="*/ 4458 w 1314450"/>
                    <a:gd name="connsiteY0" fmla="*/ 0 h 508635"/>
                    <a:gd name="connsiteX1" fmla="*/ 0 w 1314450"/>
                    <a:gd name="connsiteY1" fmla="*/ 12744 h 508635"/>
                    <a:gd name="connsiteX2" fmla="*/ 0 w 1314450"/>
                    <a:gd name="connsiteY2" fmla="*/ 478174 h 508635"/>
                    <a:gd name="connsiteX3" fmla="*/ 65894 w 1314450"/>
                    <a:gd name="connsiteY3" fmla="*/ 513664 h 508635"/>
                    <a:gd name="connsiteX4" fmla="*/ 1251356 w 1314450"/>
                    <a:gd name="connsiteY4" fmla="*/ 513664 h 508635"/>
                    <a:gd name="connsiteX5" fmla="*/ 1317193 w 1314450"/>
                    <a:gd name="connsiteY5" fmla="*/ 478174 h 508635"/>
                    <a:gd name="connsiteX6" fmla="*/ 1317193 w 1314450"/>
                    <a:gd name="connsiteY6" fmla="*/ 12744 h 508635"/>
                    <a:gd name="connsiteX7" fmla="*/ 1312736 w 1314450"/>
                    <a:gd name="connsiteY7" fmla="*/ 0 h 50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4450" h="508635">
                      <a:moveTo>
                        <a:pt x="4458" y="0"/>
                      </a:moveTo>
                      <a:cubicBezTo>
                        <a:pt x="1686" y="3680"/>
                        <a:pt x="131" y="8138"/>
                        <a:pt x="0" y="12744"/>
                      </a:cubicBezTo>
                      <a:lnTo>
                        <a:pt x="0" y="478174"/>
                      </a:lnTo>
                      <a:cubicBezTo>
                        <a:pt x="0" y="497776"/>
                        <a:pt x="29489" y="513664"/>
                        <a:pt x="65894" y="513664"/>
                      </a:cubicBezTo>
                      <a:lnTo>
                        <a:pt x="1251356" y="513664"/>
                      </a:lnTo>
                      <a:cubicBezTo>
                        <a:pt x="1287704" y="513664"/>
                        <a:pt x="1317193" y="497776"/>
                        <a:pt x="1317193" y="478174"/>
                      </a:cubicBezTo>
                      <a:lnTo>
                        <a:pt x="1317193" y="12744"/>
                      </a:lnTo>
                      <a:cubicBezTo>
                        <a:pt x="1317090" y="8132"/>
                        <a:pt x="1315530" y="3669"/>
                        <a:pt x="1312736" y="0"/>
                      </a:cubicBezTo>
                      <a:close/>
                    </a:path>
                  </a:pathLst>
                </a:custGeom>
                <a:solidFill>
                  <a:schemeClr val="tx2">
                    <a:lumMod val="75000"/>
                    <a:lumOff val="25000"/>
                  </a:schemeClr>
                </a:solidFill>
                <a:ln w="571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EEF926C-B1FE-47FD-48AA-BA8D283D992B}"/>
                    </a:ext>
                  </a:extLst>
                </p:cNvPr>
                <p:cNvSpPr/>
                <p:nvPr/>
              </p:nvSpPr>
              <p:spPr>
                <a:xfrm>
                  <a:off x="4372870" y="3743954"/>
                  <a:ext cx="142875" cy="142875"/>
                </a:xfrm>
                <a:custGeom>
                  <a:avLst/>
                  <a:gdLst>
                    <a:gd name="connsiteX0" fmla="*/ 0 w 142875"/>
                    <a:gd name="connsiteY0" fmla="*/ 0 h 142875"/>
                    <a:gd name="connsiteX1" fmla="*/ 148133 w 142875"/>
                    <a:gd name="connsiteY1" fmla="*/ 0 h 142875"/>
                    <a:gd name="connsiteX2" fmla="*/ 148133 w 142875"/>
                    <a:gd name="connsiteY2" fmla="*/ 148190 h 142875"/>
                    <a:gd name="connsiteX3" fmla="*/ 0 w 142875"/>
                    <a:gd name="connsiteY3" fmla="*/ 148190 h 142875"/>
                  </a:gdLst>
                  <a:ahLst/>
                  <a:cxnLst>
                    <a:cxn ang="0">
                      <a:pos x="connsiteX0" y="connsiteY0"/>
                    </a:cxn>
                    <a:cxn ang="0">
                      <a:pos x="connsiteX1" y="connsiteY1"/>
                    </a:cxn>
                    <a:cxn ang="0">
                      <a:pos x="connsiteX2" y="connsiteY2"/>
                    </a:cxn>
                    <a:cxn ang="0">
                      <a:pos x="connsiteX3" y="connsiteY3"/>
                    </a:cxn>
                  </a:cxnLst>
                  <a:rect l="l" t="t" r="r" b="b"/>
                  <a:pathLst>
                    <a:path w="142875" h="142875">
                      <a:moveTo>
                        <a:pt x="0" y="0"/>
                      </a:moveTo>
                      <a:lnTo>
                        <a:pt x="148133" y="0"/>
                      </a:lnTo>
                      <a:lnTo>
                        <a:pt x="148133" y="148190"/>
                      </a:lnTo>
                      <a:lnTo>
                        <a:pt x="0" y="148190"/>
                      </a:lnTo>
                      <a:close/>
                    </a:path>
                  </a:pathLst>
                </a:custGeom>
                <a:solidFill>
                  <a:srgbClr val="FFFFFF"/>
                </a:solidFill>
                <a:ln w="571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75A6B73-403D-9AFE-3B83-FFF264CF96D6}"/>
                    </a:ext>
                  </a:extLst>
                </p:cNvPr>
                <p:cNvSpPr/>
                <p:nvPr/>
              </p:nvSpPr>
              <p:spPr>
                <a:xfrm>
                  <a:off x="4372870" y="3813619"/>
                  <a:ext cx="142875" cy="5715"/>
                </a:xfrm>
                <a:custGeom>
                  <a:avLst/>
                  <a:gdLst>
                    <a:gd name="connsiteX0" fmla="*/ 0 w 142875"/>
                    <a:gd name="connsiteY0" fmla="*/ 0 h 5715"/>
                    <a:gd name="connsiteX1" fmla="*/ 148133 w 142875"/>
                    <a:gd name="connsiteY1" fmla="*/ 0 h 5715"/>
                    <a:gd name="connsiteX2" fmla="*/ 148133 w 142875"/>
                    <a:gd name="connsiteY2" fmla="*/ 8915 h 5715"/>
                    <a:gd name="connsiteX3" fmla="*/ 0 w 142875"/>
                    <a:gd name="connsiteY3" fmla="*/ 8915 h 5715"/>
                  </a:gdLst>
                  <a:ahLst/>
                  <a:cxnLst>
                    <a:cxn ang="0">
                      <a:pos x="connsiteX0" y="connsiteY0"/>
                    </a:cxn>
                    <a:cxn ang="0">
                      <a:pos x="connsiteX1" y="connsiteY1"/>
                    </a:cxn>
                    <a:cxn ang="0">
                      <a:pos x="connsiteX2" y="connsiteY2"/>
                    </a:cxn>
                    <a:cxn ang="0">
                      <a:pos x="connsiteX3" y="connsiteY3"/>
                    </a:cxn>
                  </a:cxnLst>
                  <a:rect l="l" t="t" r="r" b="b"/>
                  <a:pathLst>
                    <a:path w="142875" h="5715">
                      <a:moveTo>
                        <a:pt x="0" y="0"/>
                      </a:moveTo>
                      <a:lnTo>
                        <a:pt x="148133" y="0"/>
                      </a:lnTo>
                      <a:lnTo>
                        <a:pt x="148133" y="8915"/>
                      </a:lnTo>
                      <a:lnTo>
                        <a:pt x="0" y="8915"/>
                      </a:lnTo>
                      <a:close/>
                    </a:path>
                  </a:pathLst>
                </a:custGeom>
                <a:solidFill>
                  <a:srgbClr val="152B38"/>
                </a:solidFill>
                <a:ln w="571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246627C-C942-A4E5-78B4-BBDAAA7915E2}"/>
                    </a:ext>
                  </a:extLst>
                </p:cNvPr>
                <p:cNvSpPr/>
                <p:nvPr/>
              </p:nvSpPr>
              <p:spPr>
                <a:xfrm>
                  <a:off x="4429163" y="3804247"/>
                  <a:ext cx="34290" cy="28575"/>
                </a:xfrm>
                <a:custGeom>
                  <a:avLst/>
                  <a:gdLst>
                    <a:gd name="connsiteX0" fmla="*/ 0 w 34290"/>
                    <a:gd name="connsiteY0" fmla="*/ 0 h 28575"/>
                    <a:gd name="connsiteX1" fmla="*/ 35604 w 34290"/>
                    <a:gd name="connsiteY1" fmla="*/ 0 h 28575"/>
                    <a:gd name="connsiteX2" fmla="*/ 35604 w 34290"/>
                    <a:gd name="connsiteY2" fmla="*/ 33604 h 28575"/>
                    <a:gd name="connsiteX3" fmla="*/ 0 w 34290"/>
                    <a:gd name="connsiteY3" fmla="*/ 33604 h 28575"/>
                  </a:gdLst>
                  <a:ahLst/>
                  <a:cxnLst>
                    <a:cxn ang="0">
                      <a:pos x="connsiteX0" y="connsiteY0"/>
                    </a:cxn>
                    <a:cxn ang="0">
                      <a:pos x="connsiteX1" y="connsiteY1"/>
                    </a:cxn>
                    <a:cxn ang="0">
                      <a:pos x="connsiteX2" y="connsiteY2"/>
                    </a:cxn>
                    <a:cxn ang="0">
                      <a:pos x="connsiteX3" y="connsiteY3"/>
                    </a:cxn>
                  </a:cxnLst>
                  <a:rect l="l" t="t" r="r" b="b"/>
                  <a:pathLst>
                    <a:path w="34290" h="28575">
                      <a:moveTo>
                        <a:pt x="0" y="0"/>
                      </a:moveTo>
                      <a:lnTo>
                        <a:pt x="35604" y="0"/>
                      </a:lnTo>
                      <a:lnTo>
                        <a:pt x="35604" y="33604"/>
                      </a:lnTo>
                      <a:lnTo>
                        <a:pt x="0" y="33604"/>
                      </a:lnTo>
                      <a:close/>
                    </a:path>
                  </a:pathLst>
                </a:custGeom>
                <a:solidFill>
                  <a:srgbClr val="152B38"/>
                </a:solidFill>
                <a:ln w="571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02C1F63-8F6E-9AFB-F12D-694FCE534997}"/>
                    </a:ext>
                  </a:extLst>
                </p:cNvPr>
                <p:cNvSpPr/>
                <p:nvPr/>
              </p:nvSpPr>
              <p:spPr>
                <a:xfrm>
                  <a:off x="4226681" y="3068440"/>
                  <a:ext cx="440055" cy="148590"/>
                </a:xfrm>
                <a:custGeom>
                  <a:avLst/>
                  <a:gdLst>
                    <a:gd name="connsiteX0" fmla="*/ 42863 w 440055"/>
                    <a:gd name="connsiteY0" fmla="*/ 152362 h 148590"/>
                    <a:gd name="connsiteX1" fmla="*/ 42863 w 440055"/>
                    <a:gd name="connsiteY1" fmla="*/ 75552 h 148590"/>
                    <a:gd name="connsiteX2" fmla="*/ 75552 w 440055"/>
                    <a:gd name="connsiteY2" fmla="*/ 42863 h 148590"/>
                    <a:gd name="connsiteX3" fmla="*/ 364903 w 440055"/>
                    <a:gd name="connsiteY3" fmla="*/ 42863 h 148590"/>
                    <a:gd name="connsiteX4" fmla="*/ 397650 w 440055"/>
                    <a:gd name="connsiteY4" fmla="*/ 75552 h 148590"/>
                    <a:gd name="connsiteX5" fmla="*/ 397650 w 440055"/>
                    <a:gd name="connsiteY5" fmla="*/ 152362 h 148590"/>
                    <a:gd name="connsiteX6" fmla="*/ 440569 w 440055"/>
                    <a:gd name="connsiteY6" fmla="*/ 152362 h 148590"/>
                    <a:gd name="connsiteX7" fmla="*/ 440569 w 440055"/>
                    <a:gd name="connsiteY7" fmla="*/ 75552 h 148590"/>
                    <a:gd name="connsiteX8" fmla="*/ 364960 w 440055"/>
                    <a:gd name="connsiteY8" fmla="*/ 0 h 148590"/>
                    <a:gd name="connsiteX9" fmla="*/ 75552 w 440055"/>
                    <a:gd name="connsiteY9" fmla="*/ 0 h 148590"/>
                    <a:gd name="connsiteX10" fmla="*/ 0 w 440055"/>
                    <a:gd name="connsiteY10" fmla="*/ 75552 h 148590"/>
                    <a:gd name="connsiteX11" fmla="*/ 0 w 440055"/>
                    <a:gd name="connsiteY11" fmla="*/ 152362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055" h="148590">
                      <a:moveTo>
                        <a:pt x="42863" y="152362"/>
                      </a:moveTo>
                      <a:lnTo>
                        <a:pt x="42863" y="75552"/>
                      </a:lnTo>
                      <a:cubicBezTo>
                        <a:pt x="42891" y="57510"/>
                        <a:pt x="57510" y="42897"/>
                        <a:pt x="75552" y="42863"/>
                      </a:cubicBezTo>
                      <a:lnTo>
                        <a:pt x="364903" y="42863"/>
                      </a:lnTo>
                      <a:cubicBezTo>
                        <a:pt x="382968" y="42863"/>
                        <a:pt x="397615" y="57487"/>
                        <a:pt x="397650" y="75552"/>
                      </a:cubicBezTo>
                      <a:lnTo>
                        <a:pt x="397650" y="152362"/>
                      </a:lnTo>
                      <a:lnTo>
                        <a:pt x="440569" y="152362"/>
                      </a:lnTo>
                      <a:lnTo>
                        <a:pt x="440569" y="75552"/>
                      </a:lnTo>
                      <a:cubicBezTo>
                        <a:pt x="440507" y="33827"/>
                        <a:pt x="406685" y="35"/>
                        <a:pt x="364960" y="0"/>
                      </a:cubicBezTo>
                      <a:lnTo>
                        <a:pt x="75552" y="0"/>
                      </a:lnTo>
                      <a:cubicBezTo>
                        <a:pt x="33838" y="29"/>
                        <a:pt x="34" y="33839"/>
                        <a:pt x="0" y="75552"/>
                      </a:cubicBezTo>
                      <a:lnTo>
                        <a:pt x="0" y="152362"/>
                      </a:lnTo>
                      <a:close/>
                    </a:path>
                  </a:pathLst>
                </a:custGeom>
                <a:solidFill>
                  <a:schemeClr val="tx1"/>
                </a:solidFill>
                <a:ln w="571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8F34BA1-4827-9F1A-C9D4-843832C007FB}"/>
                    </a:ext>
                  </a:extLst>
                </p:cNvPr>
                <p:cNvSpPr/>
                <p:nvPr/>
              </p:nvSpPr>
              <p:spPr>
                <a:xfrm>
                  <a:off x="4036828" y="3251892"/>
                  <a:ext cx="285750" cy="28575"/>
                </a:xfrm>
                <a:custGeom>
                  <a:avLst/>
                  <a:gdLst>
                    <a:gd name="connsiteX0" fmla="*/ 0 w 285750"/>
                    <a:gd name="connsiteY0" fmla="*/ 0 h 28575"/>
                    <a:gd name="connsiteX1" fmla="*/ 285807 w 285750"/>
                    <a:gd name="connsiteY1" fmla="*/ 0 h 28575"/>
                    <a:gd name="connsiteX2" fmla="*/ 285807 w 285750"/>
                    <a:gd name="connsiteY2" fmla="*/ 28918 h 28575"/>
                    <a:gd name="connsiteX3" fmla="*/ 0 w 285750"/>
                    <a:gd name="connsiteY3" fmla="*/ 28918 h 28575"/>
                  </a:gdLst>
                  <a:ahLst/>
                  <a:cxnLst>
                    <a:cxn ang="0">
                      <a:pos x="connsiteX0" y="connsiteY0"/>
                    </a:cxn>
                    <a:cxn ang="0">
                      <a:pos x="connsiteX1" y="connsiteY1"/>
                    </a:cxn>
                    <a:cxn ang="0">
                      <a:pos x="connsiteX2" y="connsiteY2"/>
                    </a:cxn>
                    <a:cxn ang="0">
                      <a:pos x="connsiteX3" y="connsiteY3"/>
                    </a:cxn>
                  </a:cxnLst>
                  <a:rect l="l" t="t" r="r" b="b"/>
                  <a:pathLst>
                    <a:path w="285750" h="28575">
                      <a:moveTo>
                        <a:pt x="0" y="0"/>
                      </a:moveTo>
                      <a:lnTo>
                        <a:pt x="285807" y="0"/>
                      </a:lnTo>
                      <a:lnTo>
                        <a:pt x="285807" y="28918"/>
                      </a:lnTo>
                      <a:lnTo>
                        <a:pt x="0" y="28918"/>
                      </a:lnTo>
                      <a:close/>
                    </a:path>
                  </a:pathLst>
                </a:custGeom>
                <a:solidFill>
                  <a:srgbClr val="1B384C"/>
                </a:solidFill>
                <a:ln w="571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1373253-870E-DDBC-584E-B91886CA0D2D}"/>
                    </a:ext>
                  </a:extLst>
                </p:cNvPr>
                <p:cNvSpPr/>
                <p:nvPr/>
              </p:nvSpPr>
              <p:spPr>
                <a:xfrm>
                  <a:off x="4572667" y="3251892"/>
                  <a:ext cx="285750" cy="28575"/>
                </a:xfrm>
                <a:custGeom>
                  <a:avLst/>
                  <a:gdLst>
                    <a:gd name="connsiteX0" fmla="*/ 0 w 285750"/>
                    <a:gd name="connsiteY0" fmla="*/ 0 h 28575"/>
                    <a:gd name="connsiteX1" fmla="*/ 285807 w 285750"/>
                    <a:gd name="connsiteY1" fmla="*/ 0 h 28575"/>
                    <a:gd name="connsiteX2" fmla="*/ 285807 w 285750"/>
                    <a:gd name="connsiteY2" fmla="*/ 28918 h 28575"/>
                    <a:gd name="connsiteX3" fmla="*/ 0 w 285750"/>
                    <a:gd name="connsiteY3" fmla="*/ 28918 h 28575"/>
                  </a:gdLst>
                  <a:ahLst/>
                  <a:cxnLst>
                    <a:cxn ang="0">
                      <a:pos x="connsiteX0" y="connsiteY0"/>
                    </a:cxn>
                    <a:cxn ang="0">
                      <a:pos x="connsiteX1" y="connsiteY1"/>
                    </a:cxn>
                    <a:cxn ang="0">
                      <a:pos x="connsiteX2" y="connsiteY2"/>
                    </a:cxn>
                    <a:cxn ang="0">
                      <a:pos x="connsiteX3" y="connsiteY3"/>
                    </a:cxn>
                  </a:cxnLst>
                  <a:rect l="l" t="t" r="r" b="b"/>
                  <a:pathLst>
                    <a:path w="285750" h="28575">
                      <a:moveTo>
                        <a:pt x="0" y="0"/>
                      </a:moveTo>
                      <a:lnTo>
                        <a:pt x="285807" y="0"/>
                      </a:lnTo>
                      <a:lnTo>
                        <a:pt x="285807" y="28918"/>
                      </a:lnTo>
                      <a:lnTo>
                        <a:pt x="0" y="28918"/>
                      </a:lnTo>
                      <a:close/>
                    </a:path>
                  </a:pathLst>
                </a:custGeom>
                <a:solidFill>
                  <a:srgbClr val="1B384C"/>
                </a:solidFill>
                <a:ln w="5715" cap="flat">
                  <a:noFill/>
                  <a:prstDash val="solid"/>
                  <a:miter/>
                </a:ln>
              </p:spPr>
              <p:txBody>
                <a:bodyPr rtlCol="0" anchor="ctr"/>
                <a:lstStyle/>
                <a:p>
                  <a:endParaRPr lang="en-US"/>
                </a:p>
              </p:txBody>
            </p:sp>
          </p:grpSp>
          <p:sp>
            <p:nvSpPr>
              <p:cNvPr id="35" name="Freeform: Shape 34">
                <a:extLst>
                  <a:ext uri="{FF2B5EF4-FFF2-40B4-BE49-F238E27FC236}">
                    <a16:creationId xmlns:a16="http://schemas.microsoft.com/office/drawing/2014/main" id="{500D52E2-59AB-FB6B-AC13-CDB5A529EE24}"/>
                  </a:ext>
                </a:extLst>
              </p:cNvPr>
              <p:cNvSpPr/>
              <p:nvPr/>
            </p:nvSpPr>
            <p:spPr>
              <a:xfrm>
                <a:off x="5113763" y="3915733"/>
                <a:ext cx="1228725" cy="1931670"/>
              </a:xfrm>
              <a:custGeom>
                <a:avLst/>
                <a:gdLst>
                  <a:gd name="connsiteX0" fmla="*/ 1227982 w 1228725"/>
                  <a:gd name="connsiteY0" fmla="*/ 1134613 h 1931670"/>
                  <a:gd name="connsiteX1" fmla="*/ 1117968 w 1228725"/>
                  <a:gd name="connsiteY1" fmla="*/ 984994 h 1931670"/>
                  <a:gd name="connsiteX2" fmla="*/ 1151801 w 1228725"/>
                  <a:gd name="connsiteY2" fmla="*/ 953276 h 1931670"/>
                  <a:gd name="connsiteX3" fmla="*/ 1158602 w 1228725"/>
                  <a:gd name="connsiteY3" fmla="*/ 945846 h 1931670"/>
                  <a:gd name="connsiteX4" fmla="*/ 1162602 w 1228725"/>
                  <a:gd name="connsiteY4" fmla="*/ 938531 h 1931670"/>
                  <a:gd name="connsiteX5" fmla="*/ 1173347 w 1228725"/>
                  <a:gd name="connsiteY5" fmla="*/ 916700 h 1931670"/>
                  <a:gd name="connsiteX6" fmla="*/ 1181005 w 1228725"/>
                  <a:gd name="connsiteY6" fmla="*/ 888125 h 1931670"/>
                  <a:gd name="connsiteX7" fmla="*/ 1182948 w 1228725"/>
                  <a:gd name="connsiteY7" fmla="*/ 877552 h 1931670"/>
                  <a:gd name="connsiteX8" fmla="*/ 1184377 w 1228725"/>
                  <a:gd name="connsiteY8" fmla="*/ 860864 h 1931670"/>
                  <a:gd name="connsiteX9" fmla="*/ 1186091 w 1228725"/>
                  <a:gd name="connsiteY9" fmla="*/ 815659 h 1931670"/>
                  <a:gd name="connsiteX10" fmla="*/ 1186091 w 1228725"/>
                  <a:gd name="connsiteY10" fmla="*/ 716332 h 1931670"/>
                  <a:gd name="connsiteX11" fmla="*/ 1223124 w 1228725"/>
                  <a:gd name="connsiteY11" fmla="*/ 613005 h 1931670"/>
                  <a:gd name="connsiteX12" fmla="*/ 1121740 w 1228725"/>
                  <a:gd name="connsiteY12" fmla="*/ 605804 h 1931670"/>
                  <a:gd name="connsiteX13" fmla="*/ 1116025 w 1228725"/>
                  <a:gd name="connsiteY13" fmla="*/ 613862 h 1931670"/>
                  <a:gd name="connsiteX14" fmla="*/ 1091051 w 1228725"/>
                  <a:gd name="connsiteY14" fmla="*/ 649295 h 1931670"/>
                  <a:gd name="connsiteX15" fmla="*/ 1089622 w 1228725"/>
                  <a:gd name="connsiteY15" fmla="*/ 651352 h 1931670"/>
                  <a:gd name="connsiteX16" fmla="*/ 1070934 w 1228725"/>
                  <a:gd name="connsiteY16" fmla="*/ 638208 h 1931670"/>
                  <a:gd name="connsiteX17" fmla="*/ 1095680 w 1228725"/>
                  <a:gd name="connsiteY17" fmla="*/ 603118 h 1931670"/>
                  <a:gd name="connsiteX18" fmla="*/ 1120826 w 1228725"/>
                  <a:gd name="connsiteY18" fmla="*/ 567456 h 1931670"/>
                  <a:gd name="connsiteX19" fmla="*/ 1141057 w 1228725"/>
                  <a:gd name="connsiteY19" fmla="*/ 538881 h 1931670"/>
                  <a:gd name="connsiteX20" fmla="*/ 1094708 w 1228725"/>
                  <a:gd name="connsiteY20" fmla="*/ 441726 h 1931670"/>
                  <a:gd name="connsiteX21" fmla="*/ 987495 w 1228725"/>
                  <a:gd name="connsiteY21" fmla="*/ 430639 h 1931670"/>
                  <a:gd name="connsiteX22" fmla="*/ 967264 w 1228725"/>
                  <a:gd name="connsiteY22" fmla="*/ 459214 h 1931670"/>
                  <a:gd name="connsiteX23" fmla="*/ 942118 w 1228725"/>
                  <a:gd name="connsiteY23" fmla="*/ 494876 h 1931670"/>
                  <a:gd name="connsiteX24" fmla="*/ 917372 w 1228725"/>
                  <a:gd name="connsiteY24" fmla="*/ 529966 h 1931670"/>
                  <a:gd name="connsiteX25" fmla="*/ 898684 w 1228725"/>
                  <a:gd name="connsiteY25" fmla="*/ 516764 h 1931670"/>
                  <a:gd name="connsiteX26" fmla="*/ 1011669 w 1228725"/>
                  <a:gd name="connsiteY26" fmla="*/ 356744 h 1931670"/>
                  <a:gd name="connsiteX27" fmla="*/ 1011669 w 1228725"/>
                  <a:gd name="connsiteY27" fmla="*/ 356744 h 1931670"/>
                  <a:gd name="connsiteX28" fmla="*/ 1014470 w 1228725"/>
                  <a:gd name="connsiteY28" fmla="*/ 353086 h 1931670"/>
                  <a:gd name="connsiteX29" fmla="*/ 1163060 w 1228725"/>
                  <a:gd name="connsiteY29" fmla="*/ 142432 h 1931670"/>
                  <a:gd name="connsiteX30" fmla="*/ 1135513 w 1228725"/>
                  <a:gd name="connsiteY30" fmla="*/ 18530 h 1931670"/>
                  <a:gd name="connsiteX31" fmla="*/ 1009783 w 1228725"/>
                  <a:gd name="connsiteY31" fmla="*/ 34132 h 1931670"/>
                  <a:gd name="connsiteX32" fmla="*/ 861193 w 1228725"/>
                  <a:gd name="connsiteY32" fmla="*/ 244787 h 1931670"/>
                  <a:gd name="connsiteX33" fmla="*/ 858793 w 1228725"/>
                  <a:gd name="connsiteY33" fmla="*/ 248731 h 1931670"/>
                  <a:gd name="connsiteX34" fmla="*/ 858793 w 1228725"/>
                  <a:gd name="connsiteY34" fmla="*/ 248731 h 1931670"/>
                  <a:gd name="connsiteX35" fmla="*/ 530752 w 1228725"/>
                  <a:gd name="connsiteY35" fmla="*/ 712160 h 1931670"/>
                  <a:gd name="connsiteX36" fmla="*/ 444398 w 1228725"/>
                  <a:gd name="connsiteY36" fmla="*/ 881381 h 1931670"/>
                  <a:gd name="connsiteX37" fmla="*/ 420167 w 1228725"/>
                  <a:gd name="connsiteY37" fmla="*/ 413151 h 1931670"/>
                  <a:gd name="connsiteX38" fmla="*/ 395764 w 1228725"/>
                  <a:gd name="connsiteY38" fmla="*/ 272276 h 1931670"/>
                  <a:gd name="connsiteX39" fmla="*/ 255003 w 1228725"/>
                  <a:gd name="connsiteY39" fmla="*/ 296622 h 1931670"/>
                  <a:gd name="connsiteX40" fmla="*/ 228257 w 1228725"/>
                  <a:gd name="connsiteY40" fmla="*/ 688786 h 1931670"/>
                  <a:gd name="connsiteX41" fmla="*/ 214427 w 1228725"/>
                  <a:gd name="connsiteY41" fmla="*/ 963106 h 1931670"/>
                  <a:gd name="connsiteX42" fmla="*/ 288036 w 1228725"/>
                  <a:gd name="connsiteY42" fmla="*/ 1111181 h 1931670"/>
                  <a:gd name="connsiteX43" fmla="*/ 0 w 1228725"/>
                  <a:gd name="connsiteY43" fmla="*/ 1736517 h 1931670"/>
                  <a:gd name="connsiteX44" fmla="*/ 683571 w 1228725"/>
                  <a:gd name="connsiteY44" fmla="*/ 1934656 h 1931670"/>
                  <a:gd name="connsiteX45" fmla="*/ 919086 w 1228725"/>
                  <a:gd name="connsiteY45" fmla="*/ 1395788 h 1931670"/>
                  <a:gd name="connsiteX46" fmla="*/ 1051160 w 1228725"/>
                  <a:gd name="connsiteY46" fmla="*/ 1347439 h 1931670"/>
                  <a:gd name="connsiteX47" fmla="*/ 1130484 w 1228725"/>
                  <a:gd name="connsiteY47" fmla="*/ 1278459 h 1931670"/>
                  <a:gd name="connsiteX48" fmla="*/ 1227982 w 1228725"/>
                  <a:gd name="connsiteY48" fmla="*/ 1134613 h 19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28725" h="1931670">
                    <a:moveTo>
                      <a:pt x="1227982" y="1134613"/>
                    </a:moveTo>
                    <a:cubicBezTo>
                      <a:pt x="1180605" y="1053745"/>
                      <a:pt x="1047902" y="1036257"/>
                      <a:pt x="1117968" y="984994"/>
                    </a:cubicBezTo>
                    <a:cubicBezTo>
                      <a:pt x="1115968" y="986423"/>
                      <a:pt x="1144772" y="961162"/>
                      <a:pt x="1151801" y="953276"/>
                    </a:cubicBezTo>
                    <a:cubicBezTo>
                      <a:pt x="1154773" y="949904"/>
                      <a:pt x="1156887" y="947561"/>
                      <a:pt x="1158602" y="945846"/>
                    </a:cubicBezTo>
                    <a:cubicBezTo>
                      <a:pt x="1160316" y="944132"/>
                      <a:pt x="1160831" y="941674"/>
                      <a:pt x="1162602" y="938531"/>
                    </a:cubicBezTo>
                    <a:cubicBezTo>
                      <a:pt x="1165574" y="933387"/>
                      <a:pt x="1176776" y="904698"/>
                      <a:pt x="1173347" y="916700"/>
                    </a:cubicBezTo>
                    <a:cubicBezTo>
                      <a:pt x="1176444" y="907327"/>
                      <a:pt x="1179004" y="897789"/>
                      <a:pt x="1181005" y="888125"/>
                    </a:cubicBezTo>
                    <a:cubicBezTo>
                      <a:pt x="1181805" y="883267"/>
                      <a:pt x="1182491" y="879781"/>
                      <a:pt x="1182948" y="877552"/>
                    </a:cubicBezTo>
                    <a:cubicBezTo>
                      <a:pt x="1183405" y="871837"/>
                      <a:pt x="1184034" y="866465"/>
                      <a:pt x="1184377" y="860864"/>
                    </a:cubicBezTo>
                    <a:cubicBezTo>
                      <a:pt x="1185177" y="845776"/>
                      <a:pt x="1185920" y="830746"/>
                      <a:pt x="1186091" y="815659"/>
                    </a:cubicBezTo>
                    <a:cubicBezTo>
                      <a:pt x="1186491" y="782569"/>
                      <a:pt x="1186091" y="749422"/>
                      <a:pt x="1186091" y="716332"/>
                    </a:cubicBezTo>
                    <a:cubicBezTo>
                      <a:pt x="1186091" y="672498"/>
                      <a:pt x="1200436" y="638151"/>
                      <a:pt x="1223124" y="613005"/>
                    </a:cubicBezTo>
                    <a:cubicBezTo>
                      <a:pt x="1182148" y="586601"/>
                      <a:pt x="1137742" y="583115"/>
                      <a:pt x="1121740" y="605804"/>
                    </a:cubicBezTo>
                    <a:lnTo>
                      <a:pt x="1116025" y="613862"/>
                    </a:lnTo>
                    <a:lnTo>
                      <a:pt x="1091051" y="649295"/>
                    </a:lnTo>
                    <a:lnTo>
                      <a:pt x="1089622" y="651352"/>
                    </a:lnTo>
                    <a:lnTo>
                      <a:pt x="1070934" y="638208"/>
                    </a:lnTo>
                    <a:lnTo>
                      <a:pt x="1095680" y="603118"/>
                    </a:lnTo>
                    <a:lnTo>
                      <a:pt x="1120826" y="567456"/>
                    </a:lnTo>
                    <a:lnTo>
                      <a:pt x="1141057" y="538881"/>
                    </a:lnTo>
                    <a:cubicBezTo>
                      <a:pt x="1157859" y="515049"/>
                      <a:pt x="1137057" y="471444"/>
                      <a:pt x="1094708" y="441726"/>
                    </a:cubicBezTo>
                    <a:cubicBezTo>
                      <a:pt x="1052360" y="412008"/>
                      <a:pt x="1004297" y="406864"/>
                      <a:pt x="987495" y="430639"/>
                    </a:cubicBezTo>
                    <a:lnTo>
                      <a:pt x="967264" y="459214"/>
                    </a:lnTo>
                    <a:lnTo>
                      <a:pt x="942118" y="494876"/>
                    </a:lnTo>
                    <a:lnTo>
                      <a:pt x="917372" y="529966"/>
                    </a:lnTo>
                    <a:lnTo>
                      <a:pt x="898684" y="516764"/>
                    </a:lnTo>
                    <a:lnTo>
                      <a:pt x="1011669" y="356744"/>
                    </a:lnTo>
                    <a:lnTo>
                      <a:pt x="1011669" y="356744"/>
                    </a:lnTo>
                    <a:cubicBezTo>
                      <a:pt x="1012526" y="355429"/>
                      <a:pt x="1013555" y="354401"/>
                      <a:pt x="1014470" y="353086"/>
                    </a:cubicBezTo>
                    <a:lnTo>
                      <a:pt x="1163060" y="142432"/>
                    </a:lnTo>
                    <a:cubicBezTo>
                      <a:pt x="1190206" y="103912"/>
                      <a:pt x="1177804" y="48420"/>
                      <a:pt x="1135513" y="18530"/>
                    </a:cubicBezTo>
                    <a:cubicBezTo>
                      <a:pt x="1093222" y="-11359"/>
                      <a:pt x="1036701" y="-4330"/>
                      <a:pt x="1009783" y="34132"/>
                    </a:cubicBezTo>
                    <a:lnTo>
                      <a:pt x="861193" y="244787"/>
                    </a:lnTo>
                    <a:cubicBezTo>
                      <a:pt x="860336" y="246102"/>
                      <a:pt x="859593" y="247359"/>
                      <a:pt x="858793" y="248731"/>
                    </a:cubicBezTo>
                    <a:lnTo>
                      <a:pt x="858793" y="248731"/>
                    </a:lnTo>
                    <a:lnTo>
                      <a:pt x="530752" y="712160"/>
                    </a:lnTo>
                    <a:lnTo>
                      <a:pt x="444398" y="881381"/>
                    </a:lnTo>
                    <a:lnTo>
                      <a:pt x="420167" y="413151"/>
                    </a:lnTo>
                    <a:cubicBezTo>
                      <a:pt x="433254" y="357944"/>
                      <a:pt x="441427" y="304566"/>
                      <a:pt x="395764" y="272276"/>
                    </a:cubicBezTo>
                    <a:cubicBezTo>
                      <a:pt x="350170" y="240147"/>
                      <a:pt x="287162" y="251045"/>
                      <a:pt x="255003" y="296622"/>
                    </a:cubicBezTo>
                    <a:lnTo>
                      <a:pt x="228257" y="688786"/>
                    </a:lnTo>
                    <a:cubicBezTo>
                      <a:pt x="228257" y="688786"/>
                      <a:pt x="183051" y="795885"/>
                      <a:pt x="214427" y="963106"/>
                    </a:cubicBezTo>
                    <a:lnTo>
                      <a:pt x="288036" y="1111181"/>
                    </a:lnTo>
                    <a:cubicBezTo>
                      <a:pt x="-72009" y="1855503"/>
                      <a:pt x="49378" y="1667879"/>
                      <a:pt x="0" y="1736517"/>
                    </a:cubicBezTo>
                    <a:lnTo>
                      <a:pt x="683571" y="1934656"/>
                    </a:lnTo>
                    <a:cubicBezTo>
                      <a:pt x="701231" y="1863961"/>
                      <a:pt x="919086" y="1395788"/>
                      <a:pt x="919086" y="1395788"/>
                    </a:cubicBezTo>
                    <a:cubicBezTo>
                      <a:pt x="944347" y="1387730"/>
                      <a:pt x="1015384" y="1366299"/>
                      <a:pt x="1051160" y="1347439"/>
                    </a:cubicBezTo>
                    <a:cubicBezTo>
                      <a:pt x="1068305" y="1338467"/>
                      <a:pt x="1096423" y="1320464"/>
                      <a:pt x="1130484" y="1278459"/>
                    </a:cubicBezTo>
                    <a:cubicBezTo>
                      <a:pt x="1192492" y="1193992"/>
                      <a:pt x="1243355" y="1161130"/>
                      <a:pt x="1227982" y="1134613"/>
                    </a:cubicBezTo>
                    <a:close/>
                  </a:path>
                </a:pathLst>
              </a:custGeom>
              <a:solidFill>
                <a:srgbClr val="EDA677"/>
              </a:solidFill>
              <a:ln w="571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608AC43-6D6A-5EEB-84A9-00E36CA0BD34}"/>
                  </a:ext>
                </a:extLst>
              </p:cNvPr>
              <p:cNvSpPr/>
              <p:nvPr/>
            </p:nvSpPr>
            <p:spPr>
              <a:xfrm>
                <a:off x="5950039" y="3780116"/>
                <a:ext cx="645795" cy="942975"/>
              </a:xfrm>
              <a:custGeom>
                <a:avLst/>
                <a:gdLst>
                  <a:gd name="connsiteX0" fmla="*/ 605276 w 645795"/>
                  <a:gd name="connsiteY0" fmla="*/ 18530 h 942975"/>
                  <a:gd name="connsiteX1" fmla="*/ 479546 w 645795"/>
                  <a:gd name="connsiteY1" fmla="*/ 34132 h 942975"/>
                  <a:gd name="connsiteX2" fmla="*/ 330956 w 645795"/>
                  <a:gd name="connsiteY2" fmla="*/ 244787 h 942975"/>
                  <a:gd name="connsiteX3" fmla="*/ 328555 w 645795"/>
                  <a:gd name="connsiteY3" fmla="*/ 248731 h 942975"/>
                  <a:gd name="connsiteX4" fmla="*/ 328555 w 645795"/>
                  <a:gd name="connsiteY4" fmla="*/ 248731 h 942975"/>
                  <a:gd name="connsiteX5" fmla="*/ 1372 w 645795"/>
                  <a:gd name="connsiteY5" fmla="*/ 712503 h 942975"/>
                  <a:gd name="connsiteX6" fmla="*/ 0 w 645795"/>
                  <a:gd name="connsiteY6" fmla="*/ 711531 h 942975"/>
                  <a:gd name="connsiteX7" fmla="*/ 857 w 645795"/>
                  <a:gd name="connsiteY7" fmla="*/ 717246 h 942975"/>
                  <a:gd name="connsiteX8" fmla="*/ 40862 w 645795"/>
                  <a:gd name="connsiteY8" fmla="*/ 931616 h 942975"/>
                  <a:gd name="connsiteX9" fmla="*/ 41148 w 645795"/>
                  <a:gd name="connsiteY9" fmla="*/ 931616 h 942975"/>
                  <a:gd name="connsiteX10" fmla="*/ 42062 w 645795"/>
                  <a:gd name="connsiteY10" fmla="*/ 932073 h 942975"/>
                  <a:gd name="connsiteX11" fmla="*/ 48520 w 645795"/>
                  <a:gd name="connsiteY11" fmla="*/ 935502 h 942975"/>
                  <a:gd name="connsiteX12" fmla="*/ 49777 w 645795"/>
                  <a:gd name="connsiteY12" fmla="*/ 936245 h 942975"/>
                  <a:gd name="connsiteX13" fmla="*/ 53664 w 645795"/>
                  <a:gd name="connsiteY13" fmla="*/ 937388 h 942975"/>
                  <a:gd name="connsiteX14" fmla="*/ 81039 w 645795"/>
                  <a:gd name="connsiteY14" fmla="*/ 945389 h 942975"/>
                  <a:gd name="connsiteX15" fmla="*/ 83039 w 645795"/>
                  <a:gd name="connsiteY15" fmla="*/ 945846 h 942975"/>
                  <a:gd name="connsiteX16" fmla="*/ 83039 w 645795"/>
                  <a:gd name="connsiteY16" fmla="*/ 945846 h 942975"/>
                  <a:gd name="connsiteX17" fmla="*/ 112928 w 645795"/>
                  <a:gd name="connsiteY17" fmla="*/ 904298 h 942975"/>
                  <a:gd name="connsiteX18" fmla="*/ 283521 w 645795"/>
                  <a:gd name="connsiteY18" fmla="*/ 636436 h 942975"/>
                  <a:gd name="connsiteX19" fmla="*/ 392563 w 645795"/>
                  <a:gd name="connsiteY19" fmla="*/ 560941 h 942975"/>
                  <a:gd name="connsiteX20" fmla="*/ 392563 w 645795"/>
                  <a:gd name="connsiteY20" fmla="*/ 523850 h 942975"/>
                  <a:gd name="connsiteX21" fmla="*/ 387820 w 645795"/>
                  <a:gd name="connsiteY21" fmla="*/ 530537 h 942975"/>
                  <a:gd name="connsiteX22" fmla="*/ 369132 w 645795"/>
                  <a:gd name="connsiteY22" fmla="*/ 517392 h 942975"/>
                  <a:gd name="connsiteX23" fmla="*/ 415480 w 645795"/>
                  <a:gd name="connsiteY23" fmla="*/ 451670 h 942975"/>
                  <a:gd name="connsiteX24" fmla="*/ 431654 w 645795"/>
                  <a:gd name="connsiteY24" fmla="*/ 428810 h 942975"/>
                  <a:gd name="connsiteX25" fmla="*/ 482117 w 645795"/>
                  <a:gd name="connsiteY25" fmla="*/ 357258 h 942975"/>
                  <a:gd name="connsiteX26" fmla="*/ 482117 w 645795"/>
                  <a:gd name="connsiteY26" fmla="*/ 357258 h 942975"/>
                  <a:gd name="connsiteX27" fmla="*/ 484918 w 645795"/>
                  <a:gd name="connsiteY27" fmla="*/ 353601 h 942975"/>
                  <a:gd name="connsiteX28" fmla="*/ 633508 w 645795"/>
                  <a:gd name="connsiteY28" fmla="*/ 142946 h 942975"/>
                  <a:gd name="connsiteX29" fmla="*/ 605276 w 645795"/>
                  <a:gd name="connsiteY29" fmla="*/ 1853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45795" h="942975">
                    <a:moveTo>
                      <a:pt x="605276" y="18530"/>
                    </a:moveTo>
                    <a:cubicBezTo>
                      <a:pt x="562813" y="-11359"/>
                      <a:pt x="506463" y="-4330"/>
                      <a:pt x="479546" y="34132"/>
                    </a:cubicBezTo>
                    <a:lnTo>
                      <a:pt x="330956" y="244787"/>
                    </a:lnTo>
                    <a:cubicBezTo>
                      <a:pt x="330041" y="246102"/>
                      <a:pt x="329355" y="247359"/>
                      <a:pt x="328555" y="248731"/>
                    </a:cubicBezTo>
                    <a:lnTo>
                      <a:pt x="328555" y="248731"/>
                    </a:lnTo>
                    <a:lnTo>
                      <a:pt x="1372" y="712503"/>
                    </a:lnTo>
                    <a:lnTo>
                      <a:pt x="0" y="711531"/>
                    </a:lnTo>
                    <a:lnTo>
                      <a:pt x="857" y="717246"/>
                    </a:lnTo>
                    <a:cubicBezTo>
                      <a:pt x="11887" y="785826"/>
                      <a:pt x="16859" y="865322"/>
                      <a:pt x="40862" y="931616"/>
                    </a:cubicBezTo>
                    <a:lnTo>
                      <a:pt x="41148" y="931616"/>
                    </a:lnTo>
                    <a:lnTo>
                      <a:pt x="42062" y="932073"/>
                    </a:lnTo>
                    <a:cubicBezTo>
                      <a:pt x="42462" y="929158"/>
                      <a:pt x="46349" y="932702"/>
                      <a:pt x="48520" y="935502"/>
                    </a:cubicBezTo>
                    <a:lnTo>
                      <a:pt x="49777" y="936245"/>
                    </a:lnTo>
                    <a:cubicBezTo>
                      <a:pt x="51035" y="936588"/>
                      <a:pt x="52121" y="936874"/>
                      <a:pt x="53664" y="937388"/>
                    </a:cubicBezTo>
                    <a:cubicBezTo>
                      <a:pt x="62693" y="940285"/>
                      <a:pt x="71820" y="942949"/>
                      <a:pt x="81039" y="945389"/>
                    </a:cubicBezTo>
                    <a:lnTo>
                      <a:pt x="83039" y="945846"/>
                    </a:lnTo>
                    <a:lnTo>
                      <a:pt x="83039" y="945846"/>
                    </a:lnTo>
                    <a:cubicBezTo>
                      <a:pt x="93172" y="932090"/>
                      <a:pt x="103139" y="918243"/>
                      <a:pt x="112928" y="904298"/>
                    </a:cubicBezTo>
                    <a:cubicBezTo>
                      <a:pt x="173850" y="817602"/>
                      <a:pt x="230086" y="727876"/>
                      <a:pt x="283521" y="636436"/>
                    </a:cubicBezTo>
                    <a:cubicBezTo>
                      <a:pt x="306147" y="595682"/>
                      <a:pt x="346449" y="567776"/>
                      <a:pt x="392563" y="560941"/>
                    </a:cubicBezTo>
                    <a:cubicBezTo>
                      <a:pt x="391249" y="548614"/>
                      <a:pt x="391249" y="536178"/>
                      <a:pt x="392563" y="523850"/>
                    </a:cubicBezTo>
                    <a:lnTo>
                      <a:pt x="387820" y="530537"/>
                    </a:lnTo>
                    <a:lnTo>
                      <a:pt x="369132" y="517392"/>
                    </a:lnTo>
                    <a:lnTo>
                      <a:pt x="415480" y="451670"/>
                    </a:lnTo>
                    <a:cubicBezTo>
                      <a:pt x="420149" y="443561"/>
                      <a:pt x="425562" y="435908"/>
                      <a:pt x="431654" y="428810"/>
                    </a:cubicBezTo>
                    <a:lnTo>
                      <a:pt x="482117" y="357258"/>
                    </a:lnTo>
                    <a:lnTo>
                      <a:pt x="482117" y="357258"/>
                    </a:lnTo>
                    <a:cubicBezTo>
                      <a:pt x="483032" y="356001"/>
                      <a:pt x="484003" y="354858"/>
                      <a:pt x="484918" y="353601"/>
                    </a:cubicBezTo>
                    <a:lnTo>
                      <a:pt x="633508" y="142946"/>
                    </a:lnTo>
                    <a:cubicBezTo>
                      <a:pt x="659968" y="103912"/>
                      <a:pt x="647567" y="48420"/>
                      <a:pt x="605276" y="18530"/>
                    </a:cubicBezTo>
                    <a:close/>
                  </a:path>
                </a:pathLst>
              </a:custGeom>
              <a:solidFill>
                <a:srgbClr val="EDA677"/>
              </a:solidFill>
              <a:ln w="571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ABFC7EC-6874-F3DF-6283-69536CD4E206}"/>
                  </a:ext>
                </a:extLst>
              </p:cNvPr>
              <p:cNvSpPr/>
              <p:nvPr/>
            </p:nvSpPr>
            <p:spPr>
              <a:xfrm>
                <a:off x="4557808" y="5129441"/>
                <a:ext cx="1525905" cy="1303020"/>
              </a:xfrm>
              <a:custGeom>
                <a:avLst/>
                <a:gdLst>
                  <a:gd name="connsiteX0" fmla="*/ 1110939 w 1525905"/>
                  <a:gd name="connsiteY0" fmla="*/ 1305363 h 1303020"/>
                  <a:gd name="connsiteX1" fmla="*/ 1526077 w 1525905"/>
                  <a:gd name="connsiteY1" fmla="*/ 430225 h 1303020"/>
                  <a:gd name="connsiteX2" fmla="*/ 619163 w 1525905"/>
                  <a:gd name="connsiteY2" fmla="*/ 0 h 1303020"/>
                  <a:gd name="connsiteX3" fmla="*/ 0 w 1525905"/>
                  <a:gd name="connsiteY3" fmla="*/ 1305363 h 1303020"/>
                  <a:gd name="connsiteX4" fmla="*/ 1110939 w 1525905"/>
                  <a:gd name="connsiteY4" fmla="*/ 1305363 h 130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905" h="1303020">
                    <a:moveTo>
                      <a:pt x="1110939" y="1305363"/>
                    </a:moveTo>
                    <a:lnTo>
                      <a:pt x="1526077" y="430225"/>
                    </a:lnTo>
                    <a:lnTo>
                      <a:pt x="619163" y="0"/>
                    </a:lnTo>
                    <a:lnTo>
                      <a:pt x="0" y="1305363"/>
                    </a:lnTo>
                    <a:lnTo>
                      <a:pt x="1110939" y="1305363"/>
                    </a:lnTo>
                    <a:close/>
                  </a:path>
                </a:pathLst>
              </a:custGeom>
              <a:solidFill>
                <a:srgbClr val="FFFFFF"/>
              </a:solidFill>
              <a:ln w="571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AD72F66-7047-95A7-CD5F-306B4CE7A315}"/>
                  </a:ext>
                </a:extLst>
              </p:cNvPr>
              <p:cNvSpPr/>
              <p:nvPr/>
            </p:nvSpPr>
            <p:spPr>
              <a:xfrm>
                <a:off x="4278859" y="5308835"/>
                <a:ext cx="1743075" cy="1548765"/>
              </a:xfrm>
              <a:custGeom>
                <a:avLst/>
                <a:gdLst>
                  <a:gd name="connsiteX0" fmla="*/ 1230268 w 1743075"/>
                  <a:gd name="connsiteY0" fmla="*/ 1549165 h 1548765"/>
                  <a:gd name="connsiteX1" fmla="*/ 1745761 w 1743075"/>
                  <a:gd name="connsiteY1" fmla="*/ 474802 h 1548765"/>
                  <a:gd name="connsiteX2" fmla="*/ 744893 w 1743075"/>
                  <a:gd name="connsiteY2" fmla="*/ 0 h 1548765"/>
                  <a:gd name="connsiteX3" fmla="*/ 0 w 1743075"/>
                  <a:gd name="connsiteY3" fmla="*/ 1549165 h 1548765"/>
                  <a:gd name="connsiteX4" fmla="*/ 1230268 w 1743075"/>
                  <a:gd name="connsiteY4" fmla="*/ 1549165 h 154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5" h="1548765">
                    <a:moveTo>
                      <a:pt x="1230268" y="1549165"/>
                    </a:moveTo>
                    <a:lnTo>
                      <a:pt x="1745761" y="474802"/>
                    </a:lnTo>
                    <a:lnTo>
                      <a:pt x="744893" y="0"/>
                    </a:lnTo>
                    <a:lnTo>
                      <a:pt x="0" y="1549165"/>
                    </a:lnTo>
                    <a:lnTo>
                      <a:pt x="1230268" y="1549165"/>
                    </a:lnTo>
                    <a:close/>
                  </a:path>
                </a:pathLst>
              </a:custGeom>
              <a:solidFill>
                <a:srgbClr val="002060"/>
              </a:solidFill>
              <a:ln w="571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F66C351-E3A4-90A5-1123-6D4ED075A294}"/>
                  </a:ext>
                </a:extLst>
              </p:cNvPr>
              <p:cNvSpPr/>
              <p:nvPr/>
            </p:nvSpPr>
            <p:spPr>
              <a:xfrm>
                <a:off x="6184056" y="4238117"/>
                <a:ext cx="331470" cy="251460"/>
              </a:xfrm>
              <a:custGeom>
                <a:avLst/>
                <a:gdLst>
                  <a:gd name="connsiteX0" fmla="*/ 323424 w 331470"/>
                  <a:gd name="connsiteY0" fmla="*/ 51676 h 251460"/>
                  <a:gd name="connsiteX1" fmla="*/ 290791 w 331470"/>
                  <a:gd name="connsiteY1" fmla="*/ 162033 h 251460"/>
                  <a:gd name="connsiteX2" fmla="*/ 114998 w 331470"/>
                  <a:gd name="connsiteY2" fmla="*/ 244843 h 251460"/>
                  <a:gd name="connsiteX3" fmla="*/ 9099 w 331470"/>
                  <a:gd name="connsiteY3" fmla="*/ 199809 h 251460"/>
                  <a:gd name="connsiteX4" fmla="*/ 9099 w 331470"/>
                  <a:gd name="connsiteY4" fmla="*/ 199809 h 251460"/>
                  <a:gd name="connsiteX5" fmla="*/ 41732 w 331470"/>
                  <a:gd name="connsiteY5" fmla="*/ 89452 h 251460"/>
                  <a:gd name="connsiteX6" fmla="*/ 217525 w 331470"/>
                  <a:gd name="connsiteY6" fmla="*/ 6585 h 251460"/>
                  <a:gd name="connsiteX7" fmla="*/ 323424 w 331470"/>
                  <a:gd name="connsiteY7" fmla="*/ 51676 h 25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70" h="251460">
                    <a:moveTo>
                      <a:pt x="323424" y="51676"/>
                    </a:moveTo>
                    <a:cubicBezTo>
                      <a:pt x="343655" y="94596"/>
                      <a:pt x="329139" y="143974"/>
                      <a:pt x="290791" y="162033"/>
                    </a:cubicBezTo>
                    <a:lnTo>
                      <a:pt x="114998" y="244843"/>
                    </a:lnTo>
                    <a:cubicBezTo>
                      <a:pt x="76765" y="262903"/>
                      <a:pt x="29273" y="242729"/>
                      <a:pt x="9099" y="199809"/>
                    </a:cubicBezTo>
                    <a:lnTo>
                      <a:pt x="9099" y="199809"/>
                    </a:lnTo>
                    <a:cubicBezTo>
                      <a:pt x="-11075" y="156890"/>
                      <a:pt x="3384" y="107512"/>
                      <a:pt x="41732" y="89452"/>
                    </a:cubicBezTo>
                    <a:lnTo>
                      <a:pt x="217525" y="6585"/>
                    </a:lnTo>
                    <a:cubicBezTo>
                      <a:pt x="255815" y="-11417"/>
                      <a:pt x="303250" y="8757"/>
                      <a:pt x="323424" y="51676"/>
                    </a:cubicBezTo>
                    <a:close/>
                  </a:path>
                </a:pathLst>
              </a:custGeom>
              <a:solidFill>
                <a:srgbClr val="EDA677"/>
              </a:solidFill>
              <a:ln w="571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799279A3-1900-AE8D-EC31-52FEC37632C6}"/>
                  </a:ext>
                </a:extLst>
              </p:cNvPr>
              <p:cNvGrpSpPr/>
              <p:nvPr/>
            </p:nvGrpSpPr>
            <p:grpSpPr>
              <a:xfrm>
                <a:off x="5497354" y="3433457"/>
                <a:ext cx="941031" cy="2198501"/>
                <a:chOff x="5497354" y="3433457"/>
                <a:chExt cx="941031" cy="2198501"/>
              </a:xfrm>
            </p:grpSpPr>
            <p:sp>
              <p:nvSpPr>
                <p:cNvPr id="74" name="Freeform: Shape 73">
                  <a:extLst>
                    <a:ext uri="{FF2B5EF4-FFF2-40B4-BE49-F238E27FC236}">
                      <a16:creationId xmlns:a16="http://schemas.microsoft.com/office/drawing/2014/main" id="{133EC558-9590-93D9-6317-2DC8EA1C0CCD}"/>
                    </a:ext>
                  </a:extLst>
                </p:cNvPr>
                <p:cNvSpPr/>
                <p:nvPr/>
              </p:nvSpPr>
              <p:spPr>
                <a:xfrm>
                  <a:off x="6346945" y="5479142"/>
                  <a:ext cx="91440" cy="28575"/>
                </a:xfrm>
                <a:custGeom>
                  <a:avLst/>
                  <a:gdLst>
                    <a:gd name="connsiteX0" fmla="*/ 0 w 91440"/>
                    <a:gd name="connsiteY0" fmla="*/ 13773 h 28575"/>
                    <a:gd name="connsiteX1" fmla="*/ 1943 w 91440"/>
                    <a:gd name="connsiteY1" fmla="*/ 28804 h 28575"/>
                    <a:gd name="connsiteX2" fmla="*/ 92012 w 91440"/>
                    <a:gd name="connsiteY2" fmla="*/ 14916 h 28575"/>
                    <a:gd name="connsiteX3" fmla="*/ 89383 w 91440"/>
                    <a:gd name="connsiteY3" fmla="*/ 0 h 28575"/>
                    <a:gd name="connsiteX4" fmla="*/ 0 w 91440"/>
                    <a:gd name="connsiteY4" fmla="*/ 1377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28575">
                      <a:moveTo>
                        <a:pt x="0" y="13773"/>
                      </a:moveTo>
                      <a:lnTo>
                        <a:pt x="1943" y="28804"/>
                      </a:lnTo>
                      <a:cubicBezTo>
                        <a:pt x="31947" y="24803"/>
                        <a:pt x="62236" y="20174"/>
                        <a:pt x="92012" y="14916"/>
                      </a:cubicBezTo>
                      <a:lnTo>
                        <a:pt x="89383" y="0"/>
                      </a:lnTo>
                      <a:cubicBezTo>
                        <a:pt x="59836" y="5201"/>
                        <a:pt x="29718" y="9830"/>
                        <a:pt x="0" y="13773"/>
                      </a:cubicBezTo>
                      <a:close/>
                    </a:path>
                  </a:pathLst>
                </a:custGeom>
                <a:solidFill>
                  <a:srgbClr val="FFFFFF"/>
                </a:solidFill>
                <a:ln w="571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F72EE26-99F4-2B70-106A-C447620EED78}"/>
                    </a:ext>
                  </a:extLst>
                </p:cNvPr>
                <p:cNvSpPr/>
                <p:nvPr/>
              </p:nvSpPr>
              <p:spPr>
                <a:xfrm>
                  <a:off x="6167552" y="5502859"/>
                  <a:ext cx="85725" cy="17145"/>
                </a:xfrm>
                <a:custGeom>
                  <a:avLst/>
                  <a:gdLst>
                    <a:gd name="connsiteX0" fmla="*/ 0 w 85725"/>
                    <a:gd name="connsiteY0" fmla="*/ 5772 h 17145"/>
                    <a:gd name="connsiteX1" fmla="*/ 1943 w 85725"/>
                    <a:gd name="connsiteY1" fmla="*/ 20803 h 17145"/>
                    <a:gd name="connsiteX2" fmla="*/ 90754 w 85725"/>
                    <a:gd name="connsiteY2" fmla="*/ 15088 h 17145"/>
                    <a:gd name="connsiteX3" fmla="*/ 89440 w 85725"/>
                    <a:gd name="connsiteY3" fmla="*/ 0 h 17145"/>
                    <a:gd name="connsiteX4" fmla="*/ 0 w 85725"/>
                    <a:gd name="connsiteY4" fmla="*/ 57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7145">
                      <a:moveTo>
                        <a:pt x="0" y="5772"/>
                      </a:moveTo>
                      <a:lnTo>
                        <a:pt x="1943" y="20803"/>
                      </a:lnTo>
                      <a:cubicBezTo>
                        <a:pt x="31490" y="19488"/>
                        <a:pt x="61379" y="17545"/>
                        <a:pt x="90754" y="15088"/>
                      </a:cubicBezTo>
                      <a:lnTo>
                        <a:pt x="89440" y="0"/>
                      </a:lnTo>
                      <a:cubicBezTo>
                        <a:pt x="59893" y="2457"/>
                        <a:pt x="29718" y="4458"/>
                        <a:pt x="0" y="5772"/>
                      </a:cubicBezTo>
                      <a:close/>
                    </a:path>
                  </a:pathLst>
                </a:custGeom>
                <a:solidFill>
                  <a:srgbClr val="FFFFFF"/>
                </a:solidFill>
                <a:ln w="571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80E3023-076A-C66D-D757-659E1C81C4BD}"/>
                    </a:ext>
                  </a:extLst>
                </p:cNvPr>
                <p:cNvSpPr/>
                <p:nvPr/>
              </p:nvSpPr>
              <p:spPr>
                <a:xfrm>
                  <a:off x="5876601" y="3607079"/>
                  <a:ext cx="451485" cy="62865"/>
                </a:xfrm>
                <a:custGeom>
                  <a:avLst/>
                  <a:gdLst>
                    <a:gd name="connsiteX0" fmla="*/ 0 w 451485"/>
                    <a:gd name="connsiteY0" fmla="*/ 0 h 62865"/>
                    <a:gd name="connsiteX1" fmla="*/ 452971 w 451485"/>
                    <a:gd name="connsiteY1" fmla="*/ 0 h 62865"/>
                    <a:gd name="connsiteX2" fmla="*/ 452971 w 451485"/>
                    <a:gd name="connsiteY2" fmla="*/ 65265 h 62865"/>
                    <a:gd name="connsiteX3" fmla="*/ 0 w 451485"/>
                    <a:gd name="connsiteY3" fmla="*/ 65265 h 62865"/>
                  </a:gdLst>
                  <a:ahLst/>
                  <a:cxnLst>
                    <a:cxn ang="0">
                      <a:pos x="connsiteX0" y="connsiteY0"/>
                    </a:cxn>
                    <a:cxn ang="0">
                      <a:pos x="connsiteX1" y="connsiteY1"/>
                    </a:cxn>
                    <a:cxn ang="0">
                      <a:pos x="connsiteX2" y="connsiteY2"/>
                    </a:cxn>
                    <a:cxn ang="0">
                      <a:pos x="connsiteX3" y="connsiteY3"/>
                    </a:cxn>
                  </a:cxnLst>
                  <a:rect l="l" t="t" r="r" b="b"/>
                  <a:pathLst>
                    <a:path w="451485" h="62865">
                      <a:moveTo>
                        <a:pt x="0" y="0"/>
                      </a:moveTo>
                      <a:lnTo>
                        <a:pt x="452971" y="0"/>
                      </a:lnTo>
                      <a:lnTo>
                        <a:pt x="452971" y="65265"/>
                      </a:lnTo>
                      <a:lnTo>
                        <a:pt x="0" y="65265"/>
                      </a:lnTo>
                      <a:close/>
                    </a:path>
                  </a:pathLst>
                </a:custGeom>
                <a:solidFill>
                  <a:srgbClr val="BDBDBE"/>
                </a:solidFill>
                <a:ln w="571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D6CFE3A-04FD-B263-095F-BE6E9044DCF9}"/>
                    </a:ext>
                  </a:extLst>
                </p:cNvPr>
                <p:cNvSpPr/>
                <p:nvPr/>
              </p:nvSpPr>
              <p:spPr>
                <a:xfrm>
                  <a:off x="5543245" y="3433457"/>
                  <a:ext cx="885825" cy="1674495"/>
                </a:xfrm>
                <a:custGeom>
                  <a:avLst/>
                  <a:gdLst>
                    <a:gd name="connsiteX0" fmla="*/ 885996 w 885825"/>
                    <a:gd name="connsiteY0" fmla="*/ 1625975 h 1674495"/>
                    <a:gd name="connsiteX1" fmla="*/ 835590 w 885825"/>
                    <a:gd name="connsiteY1" fmla="*/ 1675467 h 1674495"/>
                    <a:gd name="connsiteX2" fmla="*/ 50463 w 885825"/>
                    <a:gd name="connsiteY2" fmla="*/ 1675467 h 1674495"/>
                    <a:gd name="connsiteX3" fmla="*/ 0 w 885825"/>
                    <a:gd name="connsiteY3" fmla="*/ 1625975 h 1674495"/>
                    <a:gd name="connsiteX4" fmla="*/ 0 w 885825"/>
                    <a:gd name="connsiteY4" fmla="*/ 49550 h 1674495"/>
                    <a:gd name="connsiteX5" fmla="*/ 50463 w 885825"/>
                    <a:gd name="connsiteY5" fmla="*/ 1 h 1674495"/>
                    <a:gd name="connsiteX6" fmla="*/ 835590 w 885825"/>
                    <a:gd name="connsiteY6" fmla="*/ 1 h 1674495"/>
                    <a:gd name="connsiteX7" fmla="*/ 885996 w 885825"/>
                    <a:gd name="connsiteY7" fmla="*/ 49550 h 167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825" h="1674495">
                      <a:moveTo>
                        <a:pt x="885996" y="1625975"/>
                      </a:moveTo>
                      <a:cubicBezTo>
                        <a:pt x="885654" y="1653522"/>
                        <a:pt x="863136" y="1675627"/>
                        <a:pt x="835590" y="1675467"/>
                      </a:cubicBezTo>
                      <a:lnTo>
                        <a:pt x="50463" y="1675467"/>
                      </a:lnTo>
                      <a:cubicBezTo>
                        <a:pt x="22906" y="1675627"/>
                        <a:pt x="377" y="1653533"/>
                        <a:pt x="0" y="1625975"/>
                      </a:cubicBezTo>
                      <a:lnTo>
                        <a:pt x="0" y="49550"/>
                      </a:lnTo>
                      <a:cubicBezTo>
                        <a:pt x="343" y="21969"/>
                        <a:pt x="22883" y="-159"/>
                        <a:pt x="50463" y="1"/>
                      </a:cubicBezTo>
                      <a:lnTo>
                        <a:pt x="835590" y="1"/>
                      </a:lnTo>
                      <a:cubicBezTo>
                        <a:pt x="863159" y="-159"/>
                        <a:pt x="885682" y="21980"/>
                        <a:pt x="885996" y="49550"/>
                      </a:cubicBezTo>
                      <a:close/>
                    </a:path>
                  </a:pathLst>
                </a:custGeom>
                <a:solidFill>
                  <a:schemeClr val="tx1">
                    <a:lumMod val="95000"/>
                    <a:lumOff val="5000"/>
                  </a:schemeClr>
                </a:solidFill>
                <a:ln w="571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62E6561-90BA-1A9D-888E-6817AAEA7407}"/>
                    </a:ext>
                  </a:extLst>
                </p:cNvPr>
                <p:cNvSpPr/>
                <p:nvPr/>
              </p:nvSpPr>
              <p:spPr>
                <a:xfrm>
                  <a:off x="5583879" y="3618452"/>
                  <a:ext cx="800100" cy="1343025"/>
                </a:xfrm>
                <a:custGeom>
                  <a:avLst/>
                  <a:gdLst>
                    <a:gd name="connsiteX0" fmla="*/ 764610 w 800100"/>
                    <a:gd name="connsiteY0" fmla="*/ 0 h 1343025"/>
                    <a:gd name="connsiteX1" fmla="*/ 743464 w 800100"/>
                    <a:gd name="connsiteY1" fmla="*/ 0 h 1343025"/>
                    <a:gd name="connsiteX2" fmla="*/ 702888 w 800100"/>
                    <a:gd name="connsiteY2" fmla="*/ 0 h 1343025"/>
                    <a:gd name="connsiteX3" fmla="*/ 656711 w 800100"/>
                    <a:gd name="connsiteY3" fmla="*/ 0 h 1343025"/>
                    <a:gd name="connsiteX4" fmla="*/ 618249 w 800100"/>
                    <a:gd name="connsiteY4" fmla="*/ 0 h 1343025"/>
                    <a:gd name="connsiteX5" fmla="*/ 615562 w 800100"/>
                    <a:gd name="connsiteY5" fmla="*/ 0 h 1343025"/>
                    <a:gd name="connsiteX6" fmla="*/ 564013 w 800100"/>
                    <a:gd name="connsiteY6" fmla="*/ 0 h 1343025"/>
                    <a:gd name="connsiteX7" fmla="*/ 434226 w 800100"/>
                    <a:gd name="connsiteY7" fmla="*/ 0 h 1343025"/>
                    <a:gd name="connsiteX8" fmla="*/ 389249 w 800100"/>
                    <a:gd name="connsiteY8" fmla="*/ 0 h 1343025"/>
                    <a:gd name="connsiteX9" fmla="*/ 343071 w 800100"/>
                    <a:gd name="connsiteY9" fmla="*/ 0 h 1343025"/>
                    <a:gd name="connsiteX10" fmla="*/ 299866 w 800100"/>
                    <a:gd name="connsiteY10" fmla="*/ 0 h 1343025"/>
                    <a:gd name="connsiteX11" fmla="*/ 235115 w 800100"/>
                    <a:gd name="connsiteY11" fmla="*/ 0 h 1343025"/>
                    <a:gd name="connsiteX12" fmla="*/ 194939 w 800100"/>
                    <a:gd name="connsiteY12" fmla="*/ 0 h 1343025"/>
                    <a:gd name="connsiteX13" fmla="*/ 68123 w 800100"/>
                    <a:gd name="connsiteY13" fmla="*/ 0 h 1343025"/>
                    <a:gd name="connsiteX14" fmla="*/ 63494 w 800100"/>
                    <a:gd name="connsiteY14" fmla="*/ 0 h 1343025"/>
                    <a:gd name="connsiteX15" fmla="*/ 23260 w 800100"/>
                    <a:gd name="connsiteY15" fmla="*/ 0 h 1343025"/>
                    <a:gd name="connsiteX16" fmla="*/ 114 w 800100"/>
                    <a:gd name="connsiteY16" fmla="*/ 0 h 1343025"/>
                    <a:gd name="connsiteX17" fmla="*/ 114 w 800100"/>
                    <a:gd name="connsiteY17" fmla="*/ 178708 h 1343025"/>
                    <a:gd name="connsiteX18" fmla="*/ 0 w 800100"/>
                    <a:gd name="connsiteY18" fmla="*/ 178651 h 1343025"/>
                    <a:gd name="connsiteX19" fmla="*/ 0 w 800100"/>
                    <a:gd name="connsiteY19" fmla="*/ 226771 h 1343025"/>
                    <a:gd name="connsiteX20" fmla="*/ 114 w 800100"/>
                    <a:gd name="connsiteY20" fmla="*/ 226828 h 1343025"/>
                    <a:gd name="connsiteX21" fmla="*/ 57 w 800100"/>
                    <a:gd name="connsiteY21" fmla="*/ 359645 h 1343025"/>
                    <a:gd name="connsiteX22" fmla="*/ 57 w 800100"/>
                    <a:gd name="connsiteY22" fmla="*/ 359645 h 1343025"/>
                    <a:gd name="connsiteX23" fmla="*/ 57 w 800100"/>
                    <a:gd name="connsiteY23" fmla="*/ 520408 h 1343025"/>
                    <a:gd name="connsiteX24" fmla="*/ 0 w 800100"/>
                    <a:gd name="connsiteY24" fmla="*/ 520408 h 1343025"/>
                    <a:gd name="connsiteX25" fmla="*/ 0 w 800100"/>
                    <a:gd name="connsiteY25" fmla="*/ 560127 h 1343025"/>
                    <a:gd name="connsiteX26" fmla="*/ 57 w 800100"/>
                    <a:gd name="connsiteY26" fmla="*/ 560127 h 1343025"/>
                    <a:gd name="connsiteX27" fmla="*/ 57 w 800100"/>
                    <a:gd name="connsiteY27" fmla="*/ 959148 h 1343025"/>
                    <a:gd name="connsiteX28" fmla="*/ 0 w 800100"/>
                    <a:gd name="connsiteY28" fmla="*/ 959148 h 1343025"/>
                    <a:gd name="connsiteX29" fmla="*/ 0 w 800100"/>
                    <a:gd name="connsiteY29" fmla="*/ 995267 h 1343025"/>
                    <a:gd name="connsiteX30" fmla="*/ 57 w 800100"/>
                    <a:gd name="connsiteY30" fmla="*/ 995267 h 1343025"/>
                    <a:gd name="connsiteX31" fmla="*/ 57 w 800100"/>
                    <a:gd name="connsiteY31" fmla="*/ 1179690 h 1343025"/>
                    <a:gd name="connsiteX32" fmla="*/ 0 w 800100"/>
                    <a:gd name="connsiteY32" fmla="*/ 1179690 h 1343025"/>
                    <a:gd name="connsiteX33" fmla="*/ 0 w 800100"/>
                    <a:gd name="connsiteY33" fmla="*/ 1227810 h 1343025"/>
                    <a:gd name="connsiteX34" fmla="*/ 57 w 800100"/>
                    <a:gd name="connsiteY34" fmla="*/ 1227810 h 1343025"/>
                    <a:gd name="connsiteX35" fmla="*/ 0 w 800100"/>
                    <a:gd name="connsiteY35" fmla="*/ 1347883 h 1343025"/>
                    <a:gd name="connsiteX36" fmla="*/ 2915 w 800100"/>
                    <a:gd name="connsiteY36" fmla="*/ 1347883 h 1343025"/>
                    <a:gd name="connsiteX37" fmla="*/ 44405 w 800100"/>
                    <a:gd name="connsiteY37" fmla="*/ 1347883 h 1343025"/>
                    <a:gd name="connsiteX38" fmla="*/ 136588 w 800100"/>
                    <a:gd name="connsiteY38" fmla="*/ 1347883 h 1343025"/>
                    <a:gd name="connsiteX39" fmla="*/ 189109 w 800100"/>
                    <a:gd name="connsiteY39" fmla="*/ 1347883 h 1343025"/>
                    <a:gd name="connsiteX40" fmla="*/ 189109 w 800100"/>
                    <a:gd name="connsiteY40" fmla="*/ 1347883 h 1343025"/>
                    <a:gd name="connsiteX41" fmla="*/ 194939 w 800100"/>
                    <a:gd name="connsiteY41" fmla="*/ 1347883 h 1343025"/>
                    <a:gd name="connsiteX42" fmla="*/ 228943 w 800100"/>
                    <a:gd name="connsiteY42" fmla="*/ 1347883 h 1343025"/>
                    <a:gd name="connsiteX43" fmla="*/ 235115 w 800100"/>
                    <a:gd name="connsiteY43" fmla="*/ 1347883 h 1343025"/>
                    <a:gd name="connsiteX44" fmla="*/ 274949 w 800100"/>
                    <a:gd name="connsiteY44" fmla="*/ 1347883 h 1343025"/>
                    <a:gd name="connsiteX45" fmla="*/ 280835 w 800100"/>
                    <a:gd name="connsiteY45" fmla="*/ 1347883 h 1343025"/>
                    <a:gd name="connsiteX46" fmla="*/ 315868 w 800100"/>
                    <a:gd name="connsiteY46" fmla="*/ 1347883 h 1343025"/>
                    <a:gd name="connsiteX47" fmla="*/ 438626 w 800100"/>
                    <a:gd name="connsiteY47" fmla="*/ 1347883 h 1343025"/>
                    <a:gd name="connsiteX48" fmla="*/ 440626 w 800100"/>
                    <a:gd name="connsiteY48" fmla="*/ 1347883 h 1343025"/>
                    <a:gd name="connsiteX49" fmla="*/ 484460 w 800100"/>
                    <a:gd name="connsiteY49" fmla="*/ 1347883 h 1343025"/>
                    <a:gd name="connsiteX50" fmla="*/ 593274 w 800100"/>
                    <a:gd name="connsiteY50" fmla="*/ 1347883 h 1343025"/>
                    <a:gd name="connsiteX51" fmla="*/ 637966 w 800100"/>
                    <a:gd name="connsiteY51" fmla="*/ 1347883 h 1343025"/>
                    <a:gd name="connsiteX52" fmla="*/ 647852 w 800100"/>
                    <a:gd name="connsiteY52" fmla="*/ 1347883 h 1343025"/>
                    <a:gd name="connsiteX53" fmla="*/ 701287 w 800100"/>
                    <a:gd name="connsiteY53" fmla="*/ 1347883 h 1343025"/>
                    <a:gd name="connsiteX54" fmla="*/ 804786 w 800100"/>
                    <a:gd name="connsiteY54" fmla="*/ 1347883 h 1343025"/>
                    <a:gd name="connsiteX55" fmla="*/ 804786 w 800100"/>
                    <a:gd name="connsiteY55" fmla="*/ 1237812 h 1343025"/>
                    <a:gd name="connsiteX56" fmla="*/ 804786 w 800100"/>
                    <a:gd name="connsiteY56" fmla="*/ 1164145 h 1343025"/>
                    <a:gd name="connsiteX57" fmla="*/ 804786 w 800100"/>
                    <a:gd name="connsiteY57" fmla="*/ 1146601 h 1343025"/>
                    <a:gd name="connsiteX58" fmla="*/ 804786 w 800100"/>
                    <a:gd name="connsiteY58" fmla="*/ 1124369 h 1343025"/>
                    <a:gd name="connsiteX59" fmla="*/ 804786 w 800100"/>
                    <a:gd name="connsiteY59" fmla="*/ 1081049 h 1343025"/>
                    <a:gd name="connsiteX60" fmla="*/ 804786 w 800100"/>
                    <a:gd name="connsiteY60" fmla="*/ 1062190 h 1343025"/>
                    <a:gd name="connsiteX61" fmla="*/ 804786 w 800100"/>
                    <a:gd name="connsiteY61" fmla="*/ 1013155 h 1343025"/>
                    <a:gd name="connsiteX62" fmla="*/ 804786 w 800100"/>
                    <a:gd name="connsiteY62" fmla="*/ 560127 h 1343025"/>
                    <a:gd name="connsiteX63" fmla="*/ 804786 w 800100"/>
                    <a:gd name="connsiteY63" fmla="*/ 520408 h 1343025"/>
                    <a:gd name="connsiteX64" fmla="*/ 804786 w 800100"/>
                    <a:gd name="connsiteY64" fmla="*/ 415423 h 1343025"/>
                    <a:gd name="connsiteX65" fmla="*/ 804786 w 800100"/>
                    <a:gd name="connsiteY65" fmla="*/ 359645 h 1343025"/>
                    <a:gd name="connsiteX66" fmla="*/ 804786 w 800100"/>
                    <a:gd name="connsiteY66" fmla="*/ 121787 h 1343025"/>
                    <a:gd name="connsiteX67" fmla="*/ 804786 w 800100"/>
                    <a:gd name="connsiteY67" fmla="*/ 77495 h 1343025"/>
                    <a:gd name="connsiteX68" fmla="*/ 804786 w 800100"/>
                    <a:gd name="connsiteY68" fmla="*/ 0 h 1343025"/>
                    <a:gd name="connsiteX69" fmla="*/ 764610 w 800100"/>
                    <a:gd name="connsiteY69"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800100" h="1343025">
                      <a:moveTo>
                        <a:pt x="764610" y="0"/>
                      </a:moveTo>
                      <a:lnTo>
                        <a:pt x="743464" y="0"/>
                      </a:lnTo>
                      <a:lnTo>
                        <a:pt x="702888" y="0"/>
                      </a:lnTo>
                      <a:lnTo>
                        <a:pt x="656711" y="0"/>
                      </a:lnTo>
                      <a:lnTo>
                        <a:pt x="618249" y="0"/>
                      </a:lnTo>
                      <a:lnTo>
                        <a:pt x="615562" y="0"/>
                      </a:lnTo>
                      <a:lnTo>
                        <a:pt x="564013" y="0"/>
                      </a:lnTo>
                      <a:lnTo>
                        <a:pt x="434226" y="0"/>
                      </a:lnTo>
                      <a:lnTo>
                        <a:pt x="389249" y="0"/>
                      </a:lnTo>
                      <a:lnTo>
                        <a:pt x="343071" y="0"/>
                      </a:lnTo>
                      <a:lnTo>
                        <a:pt x="299866" y="0"/>
                      </a:lnTo>
                      <a:lnTo>
                        <a:pt x="235115" y="0"/>
                      </a:lnTo>
                      <a:lnTo>
                        <a:pt x="194939" y="0"/>
                      </a:lnTo>
                      <a:lnTo>
                        <a:pt x="68123" y="0"/>
                      </a:lnTo>
                      <a:lnTo>
                        <a:pt x="63494" y="0"/>
                      </a:lnTo>
                      <a:lnTo>
                        <a:pt x="23260" y="0"/>
                      </a:lnTo>
                      <a:lnTo>
                        <a:pt x="114" y="0"/>
                      </a:lnTo>
                      <a:lnTo>
                        <a:pt x="114" y="178708"/>
                      </a:lnTo>
                      <a:lnTo>
                        <a:pt x="0" y="178651"/>
                      </a:lnTo>
                      <a:lnTo>
                        <a:pt x="0" y="226771"/>
                      </a:lnTo>
                      <a:lnTo>
                        <a:pt x="114" y="226828"/>
                      </a:lnTo>
                      <a:lnTo>
                        <a:pt x="57" y="359645"/>
                      </a:lnTo>
                      <a:lnTo>
                        <a:pt x="57" y="359645"/>
                      </a:lnTo>
                      <a:lnTo>
                        <a:pt x="57" y="520408"/>
                      </a:lnTo>
                      <a:lnTo>
                        <a:pt x="0" y="520408"/>
                      </a:lnTo>
                      <a:lnTo>
                        <a:pt x="0" y="560127"/>
                      </a:lnTo>
                      <a:lnTo>
                        <a:pt x="57" y="560127"/>
                      </a:lnTo>
                      <a:lnTo>
                        <a:pt x="57" y="959148"/>
                      </a:lnTo>
                      <a:lnTo>
                        <a:pt x="0" y="959148"/>
                      </a:lnTo>
                      <a:lnTo>
                        <a:pt x="0" y="995267"/>
                      </a:lnTo>
                      <a:lnTo>
                        <a:pt x="57" y="995267"/>
                      </a:lnTo>
                      <a:lnTo>
                        <a:pt x="57" y="1179690"/>
                      </a:lnTo>
                      <a:lnTo>
                        <a:pt x="0" y="1179690"/>
                      </a:lnTo>
                      <a:lnTo>
                        <a:pt x="0" y="1227810"/>
                      </a:lnTo>
                      <a:lnTo>
                        <a:pt x="57" y="1227810"/>
                      </a:lnTo>
                      <a:lnTo>
                        <a:pt x="0" y="1347883"/>
                      </a:lnTo>
                      <a:lnTo>
                        <a:pt x="2915" y="1347883"/>
                      </a:lnTo>
                      <a:lnTo>
                        <a:pt x="44405" y="1347883"/>
                      </a:lnTo>
                      <a:lnTo>
                        <a:pt x="136588" y="1347883"/>
                      </a:lnTo>
                      <a:lnTo>
                        <a:pt x="189109" y="1347883"/>
                      </a:lnTo>
                      <a:lnTo>
                        <a:pt x="189109" y="1347883"/>
                      </a:lnTo>
                      <a:lnTo>
                        <a:pt x="194939" y="1347883"/>
                      </a:lnTo>
                      <a:lnTo>
                        <a:pt x="228943" y="1347883"/>
                      </a:lnTo>
                      <a:lnTo>
                        <a:pt x="235115" y="1347883"/>
                      </a:lnTo>
                      <a:lnTo>
                        <a:pt x="274949" y="1347883"/>
                      </a:lnTo>
                      <a:lnTo>
                        <a:pt x="280835" y="1347883"/>
                      </a:lnTo>
                      <a:lnTo>
                        <a:pt x="315868" y="1347883"/>
                      </a:lnTo>
                      <a:lnTo>
                        <a:pt x="438626" y="1347883"/>
                      </a:lnTo>
                      <a:lnTo>
                        <a:pt x="440626" y="1347883"/>
                      </a:lnTo>
                      <a:lnTo>
                        <a:pt x="484460" y="1347883"/>
                      </a:lnTo>
                      <a:lnTo>
                        <a:pt x="593274" y="1347883"/>
                      </a:lnTo>
                      <a:lnTo>
                        <a:pt x="637966" y="1347883"/>
                      </a:lnTo>
                      <a:lnTo>
                        <a:pt x="647852" y="1347883"/>
                      </a:lnTo>
                      <a:lnTo>
                        <a:pt x="701287" y="1347883"/>
                      </a:lnTo>
                      <a:lnTo>
                        <a:pt x="804786" y="1347883"/>
                      </a:lnTo>
                      <a:lnTo>
                        <a:pt x="804786" y="1237812"/>
                      </a:lnTo>
                      <a:lnTo>
                        <a:pt x="804786" y="1164145"/>
                      </a:lnTo>
                      <a:lnTo>
                        <a:pt x="804786" y="1146601"/>
                      </a:lnTo>
                      <a:lnTo>
                        <a:pt x="804786" y="1124369"/>
                      </a:lnTo>
                      <a:lnTo>
                        <a:pt x="804786" y="1081049"/>
                      </a:lnTo>
                      <a:lnTo>
                        <a:pt x="804786" y="1062190"/>
                      </a:lnTo>
                      <a:lnTo>
                        <a:pt x="804786" y="1013155"/>
                      </a:lnTo>
                      <a:lnTo>
                        <a:pt x="804786" y="560127"/>
                      </a:lnTo>
                      <a:lnTo>
                        <a:pt x="804786" y="520408"/>
                      </a:lnTo>
                      <a:lnTo>
                        <a:pt x="804786" y="415423"/>
                      </a:lnTo>
                      <a:lnTo>
                        <a:pt x="804786" y="359645"/>
                      </a:lnTo>
                      <a:lnTo>
                        <a:pt x="804786" y="121787"/>
                      </a:lnTo>
                      <a:lnTo>
                        <a:pt x="804786" y="77495"/>
                      </a:lnTo>
                      <a:lnTo>
                        <a:pt x="804786" y="0"/>
                      </a:lnTo>
                      <a:lnTo>
                        <a:pt x="764610" y="0"/>
                      </a:lnTo>
                      <a:close/>
                    </a:path>
                  </a:pathLst>
                </a:custGeom>
                <a:solidFill>
                  <a:srgbClr val="FFFFFF"/>
                </a:solidFill>
                <a:ln w="571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1A9C4F5-7FE9-6ED7-35F1-26E4BC31039D}"/>
                    </a:ext>
                  </a:extLst>
                </p:cNvPr>
                <p:cNvSpPr/>
                <p:nvPr/>
              </p:nvSpPr>
              <p:spPr>
                <a:xfrm>
                  <a:off x="5583879" y="3598564"/>
                  <a:ext cx="800100" cy="68580"/>
                </a:xfrm>
                <a:custGeom>
                  <a:avLst/>
                  <a:gdLst>
                    <a:gd name="connsiteX0" fmla="*/ 0 w 800100"/>
                    <a:gd name="connsiteY0" fmla="*/ 0 h 68580"/>
                    <a:gd name="connsiteX1" fmla="*/ 0 w 800100"/>
                    <a:gd name="connsiteY1" fmla="*/ 686 h 68580"/>
                    <a:gd name="connsiteX2" fmla="*/ 114 w 800100"/>
                    <a:gd name="connsiteY2" fmla="*/ 686 h 68580"/>
                    <a:gd name="connsiteX3" fmla="*/ 57 w 800100"/>
                    <a:gd name="connsiteY3" fmla="*/ 9030 h 68580"/>
                    <a:gd name="connsiteX4" fmla="*/ 57 w 800100"/>
                    <a:gd name="connsiteY4" fmla="*/ 19145 h 68580"/>
                    <a:gd name="connsiteX5" fmla="*/ 0 w 800100"/>
                    <a:gd name="connsiteY5" fmla="*/ 19145 h 68580"/>
                    <a:gd name="connsiteX6" fmla="*/ 0 w 800100"/>
                    <a:gd name="connsiteY6" fmla="*/ 21603 h 68580"/>
                    <a:gd name="connsiteX7" fmla="*/ 57 w 800100"/>
                    <a:gd name="connsiteY7" fmla="*/ 21603 h 68580"/>
                    <a:gd name="connsiteX8" fmla="*/ 57 w 800100"/>
                    <a:gd name="connsiteY8" fmla="*/ 46692 h 68580"/>
                    <a:gd name="connsiteX9" fmla="*/ 0 w 800100"/>
                    <a:gd name="connsiteY9" fmla="*/ 46692 h 68580"/>
                    <a:gd name="connsiteX10" fmla="*/ 0 w 800100"/>
                    <a:gd name="connsiteY10" fmla="*/ 48920 h 68580"/>
                    <a:gd name="connsiteX11" fmla="*/ 57 w 800100"/>
                    <a:gd name="connsiteY11" fmla="*/ 48920 h 68580"/>
                    <a:gd name="connsiteX12" fmla="*/ 57 w 800100"/>
                    <a:gd name="connsiteY12" fmla="*/ 60465 h 68580"/>
                    <a:gd name="connsiteX13" fmla="*/ 0 w 800100"/>
                    <a:gd name="connsiteY13" fmla="*/ 60465 h 68580"/>
                    <a:gd name="connsiteX14" fmla="*/ 0 w 800100"/>
                    <a:gd name="connsiteY14" fmla="*/ 63494 h 68580"/>
                    <a:gd name="connsiteX15" fmla="*/ 57 w 800100"/>
                    <a:gd name="connsiteY15" fmla="*/ 63494 h 68580"/>
                    <a:gd name="connsiteX16" fmla="*/ 0 w 800100"/>
                    <a:gd name="connsiteY16" fmla="*/ 71895 h 68580"/>
                    <a:gd name="connsiteX17" fmla="*/ 0 w 800100"/>
                    <a:gd name="connsiteY17" fmla="*/ 73152 h 68580"/>
                    <a:gd name="connsiteX18" fmla="*/ 804786 w 800100"/>
                    <a:gd name="connsiteY18" fmla="*/ 73152 h 68580"/>
                    <a:gd name="connsiteX19" fmla="*/ 804786 w 800100"/>
                    <a:gd name="connsiteY19" fmla="*/ 0 h 68580"/>
                    <a:gd name="connsiteX20" fmla="*/ 0 w 800100"/>
                    <a:gd name="connsiteY20"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0100" h="68580">
                      <a:moveTo>
                        <a:pt x="0" y="0"/>
                      </a:moveTo>
                      <a:lnTo>
                        <a:pt x="0" y="686"/>
                      </a:lnTo>
                      <a:lnTo>
                        <a:pt x="114" y="686"/>
                      </a:lnTo>
                      <a:lnTo>
                        <a:pt x="57" y="9030"/>
                      </a:lnTo>
                      <a:lnTo>
                        <a:pt x="57" y="19145"/>
                      </a:lnTo>
                      <a:lnTo>
                        <a:pt x="0" y="19145"/>
                      </a:lnTo>
                      <a:lnTo>
                        <a:pt x="0" y="21603"/>
                      </a:lnTo>
                      <a:lnTo>
                        <a:pt x="57" y="21603"/>
                      </a:lnTo>
                      <a:lnTo>
                        <a:pt x="57" y="46692"/>
                      </a:lnTo>
                      <a:lnTo>
                        <a:pt x="0" y="46692"/>
                      </a:lnTo>
                      <a:lnTo>
                        <a:pt x="0" y="48920"/>
                      </a:lnTo>
                      <a:lnTo>
                        <a:pt x="57" y="48920"/>
                      </a:lnTo>
                      <a:lnTo>
                        <a:pt x="57" y="60465"/>
                      </a:lnTo>
                      <a:lnTo>
                        <a:pt x="0" y="60465"/>
                      </a:lnTo>
                      <a:lnTo>
                        <a:pt x="0" y="63494"/>
                      </a:lnTo>
                      <a:lnTo>
                        <a:pt x="57" y="63494"/>
                      </a:lnTo>
                      <a:lnTo>
                        <a:pt x="0" y="71895"/>
                      </a:lnTo>
                      <a:lnTo>
                        <a:pt x="0" y="73152"/>
                      </a:lnTo>
                      <a:lnTo>
                        <a:pt x="804786" y="73152"/>
                      </a:lnTo>
                      <a:lnTo>
                        <a:pt x="804786" y="0"/>
                      </a:lnTo>
                      <a:lnTo>
                        <a:pt x="0" y="0"/>
                      </a:lnTo>
                      <a:close/>
                    </a:path>
                  </a:pathLst>
                </a:custGeom>
                <a:solidFill>
                  <a:srgbClr val="E9E9F0"/>
                </a:solidFill>
                <a:ln w="571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AEF8574-5F9A-7CD7-0B66-5CD57512203D}"/>
                    </a:ext>
                  </a:extLst>
                </p:cNvPr>
                <p:cNvSpPr/>
                <p:nvPr/>
              </p:nvSpPr>
              <p:spPr>
                <a:xfrm>
                  <a:off x="5815995" y="5540518"/>
                  <a:ext cx="91440" cy="91440"/>
                </a:xfrm>
                <a:custGeom>
                  <a:avLst/>
                  <a:gdLst>
                    <a:gd name="connsiteX0" fmla="*/ 23687 w 91440"/>
                    <a:gd name="connsiteY0" fmla="*/ 85785 h 91440"/>
                    <a:gd name="connsiteX1" fmla="*/ 85786 w 91440"/>
                    <a:gd name="connsiteY1" fmla="*/ 67771 h 91440"/>
                    <a:gd name="connsiteX2" fmla="*/ 67767 w 91440"/>
                    <a:gd name="connsiteY2" fmla="*/ 5672 h 91440"/>
                    <a:gd name="connsiteX3" fmla="*/ 5685 w 91440"/>
                    <a:gd name="connsiteY3" fmla="*/ 23663 h 91440"/>
                    <a:gd name="connsiteX4" fmla="*/ 23664 w 91440"/>
                    <a:gd name="connsiteY4" fmla="*/ 85774 h 91440"/>
                    <a:gd name="connsiteX5" fmla="*/ 23687 w 91440"/>
                    <a:gd name="connsiteY5" fmla="*/ 85785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91440">
                      <a:moveTo>
                        <a:pt x="23687" y="85785"/>
                      </a:moveTo>
                      <a:cubicBezTo>
                        <a:pt x="45810" y="97958"/>
                        <a:pt x="73613" y="89894"/>
                        <a:pt x="85786" y="67771"/>
                      </a:cubicBezTo>
                      <a:cubicBezTo>
                        <a:pt x="97959" y="45648"/>
                        <a:pt x="89890" y="17845"/>
                        <a:pt x="67767" y="5672"/>
                      </a:cubicBezTo>
                      <a:cubicBezTo>
                        <a:pt x="45655" y="-6495"/>
                        <a:pt x="17863" y="1557"/>
                        <a:pt x="5685" y="23663"/>
                      </a:cubicBezTo>
                      <a:cubicBezTo>
                        <a:pt x="-6500" y="45780"/>
                        <a:pt x="1547" y="73583"/>
                        <a:pt x="23664" y="85774"/>
                      </a:cubicBezTo>
                      <a:cubicBezTo>
                        <a:pt x="23670" y="85774"/>
                        <a:pt x="23676" y="85779"/>
                        <a:pt x="23687" y="85785"/>
                      </a:cubicBezTo>
                      <a:close/>
                    </a:path>
                  </a:pathLst>
                </a:custGeom>
                <a:solidFill>
                  <a:srgbClr val="0E2A30"/>
                </a:solidFill>
                <a:ln w="571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D7B023F-94E9-8B20-7087-EF5D125717A5}"/>
                    </a:ext>
                  </a:extLst>
                </p:cNvPr>
                <p:cNvSpPr/>
                <p:nvPr/>
              </p:nvSpPr>
              <p:spPr>
                <a:xfrm>
                  <a:off x="5941809" y="4995653"/>
                  <a:ext cx="85725" cy="85725"/>
                </a:xfrm>
                <a:custGeom>
                  <a:avLst/>
                  <a:gdLst>
                    <a:gd name="connsiteX0" fmla="*/ 88925 w 85725"/>
                    <a:gd name="connsiteY0" fmla="*/ 44463 h 85725"/>
                    <a:gd name="connsiteX1" fmla="*/ 44463 w 85725"/>
                    <a:gd name="connsiteY1" fmla="*/ 88925 h 85725"/>
                    <a:gd name="connsiteX2" fmla="*/ 0 w 85725"/>
                    <a:gd name="connsiteY2" fmla="*/ 44463 h 85725"/>
                    <a:gd name="connsiteX3" fmla="*/ 44463 w 85725"/>
                    <a:gd name="connsiteY3" fmla="*/ 0 h 85725"/>
                    <a:gd name="connsiteX4" fmla="*/ 88925 w 85725"/>
                    <a:gd name="connsiteY4" fmla="*/ 444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8925" y="44463"/>
                      </a:moveTo>
                      <a:cubicBezTo>
                        <a:pt x="88925" y="69020"/>
                        <a:pt x="69020" y="88925"/>
                        <a:pt x="44463" y="88925"/>
                      </a:cubicBezTo>
                      <a:cubicBezTo>
                        <a:pt x="19905" y="88925"/>
                        <a:pt x="0" y="69020"/>
                        <a:pt x="0" y="44463"/>
                      </a:cubicBezTo>
                      <a:cubicBezTo>
                        <a:pt x="0" y="19905"/>
                        <a:pt x="19905" y="0"/>
                        <a:pt x="44463" y="0"/>
                      </a:cubicBezTo>
                      <a:cubicBezTo>
                        <a:pt x="69020" y="0"/>
                        <a:pt x="88925" y="19905"/>
                        <a:pt x="88925" y="44463"/>
                      </a:cubicBezTo>
                      <a:close/>
                    </a:path>
                  </a:pathLst>
                </a:custGeom>
                <a:solidFill>
                  <a:srgbClr val="FFFFFF">
                    <a:alpha val="20000"/>
                  </a:srgbClr>
                </a:solidFill>
                <a:ln w="571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C260DDC-4210-B7A5-3BD9-26A3CB8BCB57}"/>
                    </a:ext>
                  </a:extLst>
                </p:cNvPr>
                <p:cNvSpPr/>
                <p:nvPr/>
              </p:nvSpPr>
              <p:spPr>
                <a:xfrm>
                  <a:off x="5613997" y="3618852"/>
                  <a:ext cx="222885" cy="22860"/>
                </a:xfrm>
                <a:custGeom>
                  <a:avLst/>
                  <a:gdLst>
                    <a:gd name="connsiteX0" fmla="*/ 0 w 222885"/>
                    <a:gd name="connsiteY0" fmla="*/ 0 h 22860"/>
                    <a:gd name="connsiteX1" fmla="*/ 226200 w 222885"/>
                    <a:gd name="connsiteY1" fmla="*/ 0 h 22860"/>
                    <a:gd name="connsiteX2" fmla="*/ 226200 w 222885"/>
                    <a:gd name="connsiteY2" fmla="*/ 24746 h 22860"/>
                    <a:gd name="connsiteX3" fmla="*/ 0 w 222885"/>
                    <a:gd name="connsiteY3" fmla="*/ 24746 h 22860"/>
                  </a:gdLst>
                  <a:ahLst/>
                  <a:cxnLst>
                    <a:cxn ang="0">
                      <a:pos x="connsiteX0" y="connsiteY0"/>
                    </a:cxn>
                    <a:cxn ang="0">
                      <a:pos x="connsiteX1" y="connsiteY1"/>
                    </a:cxn>
                    <a:cxn ang="0">
                      <a:pos x="connsiteX2" y="connsiteY2"/>
                    </a:cxn>
                    <a:cxn ang="0">
                      <a:pos x="connsiteX3" y="connsiteY3"/>
                    </a:cxn>
                  </a:cxnLst>
                  <a:rect l="l" t="t" r="r" b="b"/>
                  <a:pathLst>
                    <a:path w="222885" h="22860">
                      <a:moveTo>
                        <a:pt x="0" y="0"/>
                      </a:moveTo>
                      <a:lnTo>
                        <a:pt x="226200" y="0"/>
                      </a:lnTo>
                      <a:lnTo>
                        <a:pt x="226200" y="24746"/>
                      </a:lnTo>
                      <a:lnTo>
                        <a:pt x="0" y="24746"/>
                      </a:lnTo>
                      <a:close/>
                    </a:path>
                  </a:pathLst>
                </a:custGeom>
                <a:solidFill>
                  <a:srgbClr val="1B384C"/>
                </a:solidFill>
                <a:ln w="571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047015D-5F7C-0D53-7C19-97BC7986A5A4}"/>
                    </a:ext>
                  </a:extLst>
                </p:cNvPr>
                <p:cNvSpPr/>
                <p:nvPr/>
              </p:nvSpPr>
              <p:spPr>
                <a:xfrm>
                  <a:off x="5905976" y="3618852"/>
                  <a:ext cx="102870" cy="22860"/>
                </a:xfrm>
                <a:custGeom>
                  <a:avLst/>
                  <a:gdLst>
                    <a:gd name="connsiteX0" fmla="*/ 0 w 102870"/>
                    <a:gd name="connsiteY0" fmla="*/ 0 h 22860"/>
                    <a:gd name="connsiteX1" fmla="*/ 106070 w 102870"/>
                    <a:gd name="connsiteY1" fmla="*/ 0 h 22860"/>
                    <a:gd name="connsiteX2" fmla="*/ 106070 w 102870"/>
                    <a:gd name="connsiteY2" fmla="*/ 24746 h 22860"/>
                    <a:gd name="connsiteX3" fmla="*/ 0 w 102870"/>
                    <a:gd name="connsiteY3" fmla="*/ 24746 h 22860"/>
                  </a:gdLst>
                  <a:ahLst/>
                  <a:cxnLst>
                    <a:cxn ang="0">
                      <a:pos x="connsiteX0" y="connsiteY0"/>
                    </a:cxn>
                    <a:cxn ang="0">
                      <a:pos x="connsiteX1" y="connsiteY1"/>
                    </a:cxn>
                    <a:cxn ang="0">
                      <a:pos x="connsiteX2" y="connsiteY2"/>
                    </a:cxn>
                    <a:cxn ang="0">
                      <a:pos x="connsiteX3" y="connsiteY3"/>
                    </a:cxn>
                  </a:cxnLst>
                  <a:rect l="l" t="t" r="r" b="b"/>
                  <a:pathLst>
                    <a:path w="102870" h="22860">
                      <a:moveTo>
                        <a:pt x="0" y="0"/>
                      </a:moveTo>
                      <a:lnTo>
                        <a:pt x="106070" y="0"/>
                      </a:lnTo>
                      <a:lnTo>
                        <a:pt x="106070" y="24746"/>
                      </a:lnTo>
                      <a:lnTo>
                        <a:pt x="0" y="24746"/>
                      </a:lnTo>
                      <a:close/>
                    </a:path>
                  </a:pathLst>
                </a:custGeom>
                <a:solidFill>
                  <a:srgbClr val="1B384C"/>
                </a:solidFill>
                <a:ln w="571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A3EAC7C-7277-D1D6-CFAD-69C5B6A6B16F}"/>
                    </a:ext>
                  </a:extLst>
                </p:cNvPr>
                <p:cNvSpPr/>
                <p:nvPr/>
              </p:nvSpPr>
              <p:spPr>
                <a:xfrm>
                  <a:off x="5497354" y="4808506"/>
                  <a:ext cx="342900" cy="325755"/>
                </a:xfrm>
                <a:custGeom>
                  <a:avLst/>
                  <a:gdLst>
                    <a:gd name="connsiteX0" fmla="*/ 339814 w 342900"/>
                    <a:gd name="connsiteY0" fmla="*/ 326765 h 325755"/>
                    <a:gd name="connsiteX1" fmla="*/ 347758 w 342900"/>
                    <a:gd name="connsiteY1" fmla="*/ 289160 h 325755"/>
                    <a:gd name="connsiteX2" fmla="*/ 196367 w 342900"/>
                    <a:gd name="connsiteY2" fmla="*/ 39357 h 325755"/>
                    <a:gd name="connsiteX3" fmla="*/ 0 w 342900"/>
                    <a:gd name="connsiteY3" fmla="*/ 3639 h 325755"/>
                    <a:gd name="connsiteX4" fmla="*/ 0 w 342900"/>
                    <a:gd name="connsiteY4" fmla="*/ 326765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25755">
                      <a:moveTo>
                        <a:pt x="339814" y="326765"/>
                      </a:moveTo>
                      <a:cubicBezTo>
                        <a:pt x="342900" y="314192"/>
                        <a:pt x="345529" y="301618"/>
                        <a:pt x="347758" y="289160"/>
                      </a:cubicBezTo>
                      <a:cubicBezTo>
                        <a:pt x="345529" y="282359"/>
                        <a:pt x="352444" y="148628"/>
                        <a:pt x="196367" y="39357"/>
                      </a:cubicBezTo>
                      <a:cubicBezTo>
                        <a:pt x="124130" y="-11278"/>
                        <a:pt x="38976" y="38"/>
                        <a:pt x="0" y="3639"/>
                      </a:cubicBezTo>
                      <a:lnTo>
                        <a:pt x="0" y="326765"/>
                      </a:lnTo>
                      <a:close/>
                    </a:path>
                  </a:pathLst>
                </a:custGeom>
                <a:solidFill>
                  <a:srgbClr val="EDA677"/>
                </a:solidFill>
                <a:ln w="571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ABD3D12-8C60-0EF6-EC1D-9D8F8D49FDB3}"/>
                    </a:ext>
                  </a:extLst>
                </p:cNvPr>
                <p:cNvSpPr/>
                <p:nvPr/>
              </p:nvSpPr>
              <p:spPr>
                <a:xfrm>
                  <a:off x="5623084" y="3758698"/>
                  <a:ext cx="331470" cy="62865"/>
                </a:xfrm>
                <a:custGeom>
                  <a:avLst/>
                  <a:gdLst>
                    <a:gd name="connsiteX0" fmla="*/ 0 w 331470"/>
                    <a:gd name="connsiteY0" fmla="*/ 0 h 62865"/>
                    <a:gd name="connsiteX1" fmla="*/ 331527 w 331470"/>
                    <a:gd name="connsiteY1" fmla="*/ 0 h 62865"/>
                    <a:gd name="connsiteX2" fmla="*/ 331527 w 331470"/>
                    <a:gd name="connsiteY2" fmla="*/ 64922 h 62865"/>
                    <a:gd name="connsiteX3" fmla="*/ 0 w 331470"/>
                    <a:gd name="connsiteY3" fmla="*/ 64922 h 62865"/>
                  </a:gdLst>
                  <a:ahLst/>
                  <a:cxnLst>
                    <a:cxn ang="0">
                      <a:pos x="connsiteX0" y="connsiteY0"/>
                    </a:cxn>
                    <a:cxn ang="0">
                      <a:pos x="connsiteX1" y="connsiteY1"/>
                    </a:cxn>
                    <a:cxn ang="0">
                      <a:pos x="connsiteX2" y="connsiteY2"/>
                    </a:cxn>
                    <a:cxn ang="0">
                      <a:pos x="connsiteX3" y="connsiteY3"/>
                    </a:cxn>
                  </a:cxnLst>
                  <a:rect l="l" t="t" r="r" b="b"/>
                  <a:pathLst>
                    <a:path w="331470" h="62865">
                      <a:moveTo>
                        <a:pt x="0" y="0"/>
                      </a:moveTo>
                      <a:lnTo>
                        <a:pt x="331527" y="0"/>
                      </a:lnTo>
                      <a:lnTo>
                        <a:pt x="331527" y="64922"/>
                      </a:lnTo>
                      <a:lnTo>
                        <a:pt x="0" y="64922"/>
                      </a:lnTo>
                      <a:close/>
                    </a:path>
                  </a:pathLst>
                </a:custGeom>
                <a:solidFill>
                  <a:srgbClr val="DEDEDF"/>
                </a:solidFill>
                <a:ln w="571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09185A0-0277-D78D-B19B-6D5EE702D504}"/>
                    </a:ext>
                  </a:extLst>
                </p:cNvPr>
                <p:cNvSpPr/>
                <p:nvPr/>
              </p:nvSpPr>
              <p:spPr>
                <a:xfrm>
                  <a:off x="5623084" y="3884543"/>
                  <a:ext cx="725805" cy="62865"/>
                </a:xfrm>
                <a:custGeom>
                  <a:avLst/>
                  <a:gdLst>
                    <a:gd name="connsiteX0" fmla="*/ 0 w 725805"/>
                    <a:gd name="connsiteY0" fmla="*/ 0 h 62865"/>
                    <a:gd name="connsiteX1" fmla="*/ 726434 w 725805"/>
                    <a:gd name="connsiteY1" fmla="*/ 0 h 62865"/>
                    <a:gd name="connsiteX2" fmla="*/ 726434 w 725805"/>
                    <a:gd name="connsiteY2" fmla="*/ 64922 h 62865"/>
                    <a:gd name="connsiteX3" fmla="*/ 0 w 725805"/>
                    <a:gd name="connsiteY3" fmla="*/ 64922 h 62865"/>
                  </a:gdLst>
                  <a:ahLst/>
                  <a:cxnLst>
                    <a:cxn ang="0">
                      <a:pos x="connsiteX0" y="connsiteY0"/>
                    </a:cxn>
                    <a:cxn ang="0">
                      <a:pos x="connsiteX1" y="connsiteY1"/>
                    </a:cxn>
                    <a:cxn ang="0">
                      <a:pos x="connsiteX2" y="connsiteY2"/>
                    </a:cxn>
                    <a:cxn ang="0">
                      <a:pos x="connsiteX3" y="connsiteY3"/>
                    </a:cxn>
                  </a:cxnLst>
                  <a:rect l="l" t="t" r="r" b="b"/>
                  <a:pathLst>
                    <a:path w="725805" h="62865">
                      <a:moveTo>
                        <a:pt x="0" y="0"/>
                      </a:moveTo>
                      <a:lnTo>
                        <a:pt x="726434" y="0"/>
                      </a:lnTo>
                      <a:lnTo>
                        <a:pt x="726434" y="64922"/>
                      </a:lnTo>
                      <a:lnTo>
                        <a:pt x="0" y="64922"/>
                      </a:lnTo>
                      <a:close/>
                    </a:path>
                  </a:pathLst>
                </a:custGeom>
                <a:solidFill>
                  <a:srgbClr val="DEDEDF"/>
                </a:solidFill>
                <a:ln w="571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51CB40D-C0EE-F1D9-0E17-1DA2AECD253C}"/>
                    </a:ext>
                  </a:extLst>
                </p:cNvPr>
                <p:cNvSpPr/>
                <p:nvPr/>
              </p:nvSpPr>
              <p:spPr>
                <a:xfrm>
                  <a:off x="5623084" y="4395464"/>
                  <a:ext cx="725805" cy="62865"/>
                </a:xfrm>
                <a:custGeom>
                  <a:avLst/>
                  <a:gdLst>
                    <a:gd name="connsiteX0" fmla="*/ 0 w 725805"/>
                    <a:gd name="connsiteY0" fmla="*/ 0 h 62865"/>
                    <a:gd name="connsiteX1" fmla="*/ 726434 w 725805"/>
                    <a:gd name="connsiteY1" fmla="*/ 0 h 62865"/>
                    <a:gd name="connsiteX2" fmla="*/ 726434 w 725805"/>
                    <a:gd name="connsiteY2" fmla="*/ 64922 h 62865"/>
                    <a:gd name="connsiteX3" fmla="*/ 0 w 725805"/>
                    <a:gd name="connsiteY3" fmla="*/ 64922 h 62865"/>
                  </a:gdLst>
                  <a:ahLst/>
                  <a:cxnLst>
                    <a:cxn ang="0">
                      <a:pos x="connsiteX0" y="connsiteY0"/>
                    </a:cxn>
                    <a:cxn ang="0">
                      <a:pos x="connsiteX1" y="connsiteY1"/>
                    </a:cxn>
                    <a:cxn ang="0">
                      <a:pos x="connsiteX2" y="connsiteY2"/>
                    </a:cxn>
                    <a:cxn ang="0">
                      <a:pos x="connsiteX3" y="connsiteY3"/>
                    </a:cxn>
                  </a:cxnLst>
                  <a:rect l="l" t="t" r="r" b="b"/>
                  <a:pathLst>
                    <a:path w="725805" h="62865">
                      <a:moveTo>
                        <a:pt x="0" y="0"/>
                      </a:moveTo>
                      <a:lnTo>
                        <a:pt x="726434" y="0"/>
                      </a:lnTo>
                      <a:lnTo>
                        <a:pt x="726434" y="64922"/>
                      </a:lnTo>
                      <a:lnTo>
                        <a:pt x="0" y="64922"/>
                      </a:lnTo>
                      <a:close/>
                    </a:path>
                  </a:pathLst>
                </a:custGeom>
                <a:solidFill>
                  <a:srgbClr val="DEDEDF"/>
                </a:solidFill>
                <a:ln w="571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622C8591-609A-CAE1-537F-9D4BC9F520D1}"/>
                    </a:ext>
                  </a:extLst>
                </p:cNvPr>
                <p:cNvSpPr/>
                <p:nvPr/>
              </p:nvSpPr>
              <p:spPr>
                <a:xfrm>
                  <a:off x="5623084" y="4275163"/>
                  <a:ext cx="725805" cy="62865"/>
                </a:xfrm>
                <a:custGeom>
                  <a:avLst/>
                  <a:gdLst>
                    <a:gd name="connsiteX0" fmla="*/ 0 w 725805"/>
                    <a:gd name="connsiteY0" fmla="*/ 0 h 62865"/>
                    <a:gd name="connsiteX1" fmla="*/ 726434 w 725805"/>
                    <a:gd name="connsiteY1" fmla="*/ 0 h 62865"/>
                    <a:gd name="connsiteX2" fmla="*/ 726434 w 725805"/>
                    <a:gd name="connsiteY2" fmla="*/ 64922 h 62865"/>
                    <a:gd name="connsiteX3" fmla="*/ 0 w 725805"/>
                    <a:gd name="connsiteY3" fmla="*/ 64922 h 62865"/>
                  </a:gdLst>
                  <a:ahLst/>
                  <a:cxnLst>
                    <a:cxn ang="0">
                      <a:pos x="connsiteX0" y="connsiteY0"/>
                    </a:cxn>
                    <a:cxn ang="0">
                      <a:pos x="connsiteX1" y="connsiteY1"/>
                    </a:cxn>
                    <a:cxn ang="0">
                      <a:pos x="connsiteX2" y="connsiteY2"/>
                    </a:cxn>
                    <a:cxn ang="0">
                      <a:pos x="connsiteX3" y="connsiteY3"/>
                    </a:cxn>
                  </a:cxnLst>
                  <a:rect l="l" t="t" r="r" b="b"/>
                  <a:pathLst>
                    <a:path w="725805" h="62865">
                      <a:moveTo>
                        <a:pt x="0" y="0"/>
                      </a:moveTo>
                      <a:lnTo>
                        <a:pt x="726434" y="0"/>
                      </a:lnTo>
                      <a:lnTo>
                        <a:pt x="726434" y="64922"/>
                      </a:lnTo>
                      <a:lnTo>
                        <a:pt x="0" y="64922"/>
                      </a:lnTo>
                      <a:close/>
                    </a:path>
                  </a:pathLst>
                </a:custGeom>
                <a:solidFill>
                  <a:srgbClr val="DEDEDF"/>
                </a:solidFill>
                <a:ln w="571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8CA9D0A-D329-F7C8-ADA6-00CD2FA45C8E}"/>
                    </a:ext>
                  </a:extLst>
                </p:cNvPr>
                <p:cNvSpPr/>
                <p:nvPr/>
              </p:nvSpPr>
              <p:spPr>
                <a:xfrm>
                  <a:off x="5623084" y="3998843"/>
                  <a:ext cx="342900" cy="217170"/>
                </a:xfrm>
                <a:custGeom>
                  <a:avLst/>
                  <a:gdLst>
                    <a:gd name="connsiteX0" fmla="*/ 0 w 342900"/>
                    <a:gd name="connsiteY0" fmla="*/ 0 h 217170"/>
                    <a:gd name="connsiteX1" fmla="*/ 348558 w 342900"/>
                    <a:gd name="connsiteY1" fmla="*/ 0 h 217170"/>
                    <a:gd name="connsiteX2" fmla="*/ 348558 w 342900"/>
                    <a:gd name="connsiteY2" fmla="*/ 221456 h 217170"/>
                    <a:gd name="connsiteX3" fmla="*/ 0 w 342900"/>
                    <a:gd name="connsiteY3" fmla="*/ 221456 h 217170"/>
                  </a:gdLst>
                  <a:ahLst/>
                  <a:cxnLst>
                    <a:cxn ang="0">
                      <a:pos x="connsiteX0" y="connsiteY0"/>
                    </a:cxn>
                    <a:cxn ang="0">
                      <a:pos x="connsiteX1" y="connsiteY1"/>
                    </a:cxn>
                    <a:cxn ang="0">
                      <a:pos x="connsiteX2" y="connsiteY2"/>
                    </a:cxn>
                    <a:cxn ang="0">
                      <a:pos x="connsiteX3" y="connsiteY3"/>
                    </a:cxn>
                  </a:cxnLst>
                  <a:rect l="l" t="t" r="r" b="b"/>
                  <a:pathLst>
                    <a:path w="342900" h="217170">
                      <a:moveTo>
                        <a:pt x="0" y="0"/>
                      </a:moveTo>
                      <a:lnTo>
                        <a:pt x="348558" y="0"/>
                      </a:lnTo>
                      <a:lnTo>
                        <a:pt x="348558" y="221456"/>
                      </a:lnTo>
                      <a:lnTo>
                        <a:pt x="0" y="221456"/>
                      </a:lnTo>
                      <a:close/>
                    </a:path>
                  </a:pathLst>
                </a:custGeom>
                <a:solidFill>
                  <a:srgbClr val="DEDEDF"/>
                </a:solidFill>
                <a:ln w="571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E29461E-4D28-7F51-72DB-25F0E63EE35A}"/>
                    </a:ext>
                  </a:extLst>
                </p:cNvPr>
                <p:cNvSpPr/>
                <p:nvPr/>
              </p:nvSpPr>
              <p:spPr>
                <a:xfrm>
                  <a:off x="5998331" y="3998843"/>
                  <a:ext cx="342900" cy="217170"/>
                </a:xfrm>
                <a:custGeom>
                  <a:avLst/>
                  <a:gdLst>
                    <a:gd name="connsiteX0" fmla="*/ 0 w 342900"/>
                    <a:gd name="connsiteY0" fmla="*/ 0 h 217170"/>
                    <a:gd name="connsiteX1" fmla="*/ 348558 w 342900"/>
                    <a:gd name="connsiteY1" fmla="*/ 0 h 217170"/>
                    <a:gd name="connsiteX2" fmla="*/ 348558 w 342900"/>
                    <a:gd name="connsiteY2" fmla="*/ 221456 h 217170"/>
                    <a:gd name="connsiteX3" fmla="*/ 0 w 342900"/>
                    <a:gd name="connsiteY3" fmla="*/ 221456 h 217170"/>
                  </a:gdLst>
                  <a:ahLst/>
                  <a:cxnLst>
                    <a:cxn ang="0">
                      <a:pos x="connsiteX0" y="connsiteY0"/>
                    </a:cxn>
                    <a:cxn ang="0">
                      <a:pos x="connsiteX1" y="connsiteY1"/>
                    </a:cxn>
                    <a:cxn ang="0">
                      <a:pos x="connsiteX2" y="connsiteY2"/>
                    </a:cxn>
                    <a:cxn ang="0">
                      <a:pos x="connsiteX3" y="connsiteY3"/>
                    </a:cxn>
                  </a:cxnLst>
                  <a:rect l="l" t="t" r="r" b="b"/>
                  <a:pathLst>
                    <a:path w="342900" h="217170">
                      <a:moveTo>
                        <a:pt x="0" y="0"/>
                      </a:moveTo>
                      <a:lnTo>
                        <a:pt x="348558" y="0"/>
                      </a:lnTo>
                      <a:lnTo>
                        <a:pt x="348558" y="221456"/>
                      </a:lnTo>
                      <a:lnTo>
                        <a:pt x="0" y="221456"/>
                      </a:lnTo>
                      <a:close/>
                    </a:path>
                  </a:pathLst>
                </a:custGeom>
                <a:solidFill>
                  <a:srgbClr val="DEDEDF"/>
                </a:solidFill>
                <a:ln w="571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8ABCF2C-7A05-F188-FD45-AD8E3DE5AC6E}"/>
                    </a:ext>
                  </a:extLst>
                </p:cNvPr>
                <p:cNvSpPr/>
                <p:nvPr/>
              </p:nvSpPr>
              <p:spPr>
                <a:xfrm>
                  <a:off x="5685892" y="4511535"/>
                  <a:ext cx="600075" cy="245745"/>
                </a:xfrm>
                <a:custGeom>
                  <a:avLst/>
                  <a:gdLst>
                    <a:gd name="connsiteX0" fmla="*/ 602704 w 600075"/>
                    <a:gd name="connsiteY0" fmla="*/ 123330 h 245745"/>
                    <a:gd name="connsiteX1" fmla="*/ 479374 w 600075"/>
                    <a:gd name="connsiteY1" fmla="*/ 246660 h 245745"/>
                    <a:gd name="connsiteX2" fmla="*/ 123330 w 600075"/>
                    <a:gd name="connsiteY2" fmla="*/ 246660 h 245745"/>
                    <a:gd name="connsiteX3" fmla="*/ 0 w 600075"/>
                    <a:gd name="connsiteY3" fmla="*/ 123330 h 245745"/>
                    <a:gd name="connsiteX4" fmla="*/ 0 w 600075"/>
                    <a:gd name="connsiteY4" fmla="*/ 123330 h 245745"/>
                    <a:gd name="connsiteX5" fmla="*/ 123330 w 600075"/>
                    <a:gd name="connsiteY5" fmla="*/ 0 h 245745"/>
                    <a:gd name="connsiteX6" fmla="*/ 479374 w 600075"/>
                    <a:gd name="connsiteY6" fmla="*/ 0 h 245745"/>
                    <a:gd name="connsiteX7" fmla="*/ 602704 w 600075"/>
                    <a:gd name="connsiteY7" fmla="*/ 123330 h 24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5" h="245745">
                      <a:moveTo>
                        <a:pt x="602704" y="123330"/>
                      </a:moveTo>
                      <a:cubicBezTo>
                        <a:pt x="602704" y="191441"/>
                        <a:pt x="547486" y="246660"/>
                        <a:pt x="479374" y="246660"/>
                      </a:cubicBezTo>
                      <a:lnTo>
                        <a:pt x="123330" y="246660"/>
                      </a:lnTo>
                      <a:cubicBezTo>
                        <a:pt x="55218" y="246660"/>
                        <a:pt x="0" y="191441"/>
                        <a:pt x="0" y="123330"/>
                      </a:cubicBezTo>
                      <a:lnTo>
                        <a:pt x="0" y="123330"/>
                      </a:lnTo>
                      <a:cubicBezTo>
                        <a:pt x="0" y="55218"/>
                        <a:pt x="55218" y="0"/>
                        <a:pt x="123330" y="0"/>
                      </a:cubicBezTo>
                      <a:lnTo>
                        <a:pt x="479374" y="0"/>
                      </a:lnTo>
                      <a:cubicBezTo>
                        <a:pt x="547486" y="0"/>
                        <a:pt x="602704" y="55218"/>
                        <a:pt x="602704" y="123330"/>
                      </a:cubicBezTo>
                      <a:close/>
                    </a:path>
                  </a:pathLst>
                </a:custGeom>
                <a:solidFill>
                  <a:schemeClr val="accent4"/>
                </a:solidFill>
                <a:ln w="571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E7DBA0-052B-87DB-9EDE-1A5080331F86}"/>
                    </a:ext>
                  </a:extLst>
                </p:cNvPr>
                <p:cNvSpPr/>
                <p:nvPr/>
              </p:nvSpPr>
              <p:spPr>
                <a:xfrm>
                  <a:off x="5819794" y="4563410"/>
                  <a:ext cx="102870" cy="137160"/>
                </a:xfrm>
                <a:custGeom>
                  <a:avLst/>
                  <a:gdLst>
                    <a:gd name="connsiteX0" fmla="*/ 33147 w 102870"/>
                    <a:gd name="connsiteY0" fmla="*/ 87457 h 137160"/>
                    <a:gd name="connsiteX1" fmla="*/ 33147 w 102870"/>
                    <a:gd name="connsiteY1" fmla="*/ 138892 h 137160"/>
                    <a:gd name="connsiteX2" fmla="*/ 0 w 102870"/>
                    <a:gd name="connsiteY2" fmla="*/ 138892 h 137160"/>
                    <a:gd name="connsiteX3" fmla="*/ 0 w 102870"/>
                    <a:gd name="connsiteY3" fmla="*/ 75 h 137160"/>
                    <a:gd name="connsiteX4" fmla="*/ 54807 w 102870"/>
                    <a:gd name="connsiteY4" fmla="*/ 75 h 137160"/>
                    <a:gd name="connsiteX5" fmla="*/ 82868 w 102870"/>
                    <a:gd name="connsiteY5" fmla="*/ 4018 h 137160"/>
                    <a:gd name="connsiteX6" fmla="*/ 100013 w 102870"/>
                    <a:gd name="connsiteY6" fmla="*/ 18020 h 137160"/>
                    <a:gd name="connsiteX7" fmla="*/ 107614 w 102870"/>
                    <a:gd name="connsiteY7" fmla="*/ 42765 h 137160"/>
                    <a:gd name="connsiteX8" fmla="*/ 103556 w 102870"/>
                    <a:gd name="connsiteY8" fmla="*/ 62825 h 137160"/>
                    <a:gd name="connsiteX9" fmla="*/ 92126 w 102870"/>
                    <a:gd name="connsiteY9" fmla="*/ 78198 h 137160"/>
                    <a:gd name="connsiteX10" fmla="*/ 77724 w 102870"/>
                    <a:gd name="connsiteY10" fmla="*/ 85628 h 137160"/>
                    <a:gd name="connsiteX11" fmla="*/ 55893 w 102870"/>
                    <a:gd name="connsiteY11" fmla="*/ 87457 h 137160"/>
                    <a:gd name="connsiteX12" fmla="*/ 32004 w 102870"/>
                    <a:gd name="connsiteY12" fmla="*/ 62197 h 137160"/>
                    <a:gd name="connsiteX13" fmla="*/ 53321 w 102870"/>
                    <a:gd name="connsiteY13" fmla="*/ 62197 h 137160"/>
                    <a:gd name="connsiteX14" fmla="*/ 70466 w 102870"/>
                    <a:gd name="connsiteY14" fmla="*/ 56482 h 137160"/>
                    <a:gd name="connsiteX15" fmla="*/ 75381 w 102870"/>
                    <a:gd name="connsiteY15" fmla="*/ 43680 h 137160"/>
                    <a:gd name="connsiteX16" fmla="*/ 69666 w 102870"/>
                    <a:gd name="connsiteY16" fmla="*/ 30250 h 137160"/>
                    <a:gd name="connsiteX17" fmla="*/ 53149 w 102870"/>
                    <a:gd name="connsiteY17" fmla="*/ 25220 h 137160"/>
                    <a:gd name="connsiteX18" fmla="*/ 32061 w 102870"/>
                    <a:gd name="connsiteY18" fmla="*/ 25220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870" h="137160">
                      <a:moveTo>
                        <a:pt x="33147" y="87457"/>
                      </a:moveTo>
                      <a:lnTo>
                        <a:pt x="33147" y="138892"/>
                      </a:lnTo>
                      <a:lnTo>
                        <a:pt x="0" y="138892"/>
                      </a:lnTo>
                      <a:lnTo>
                        <a:pt x="0" y="75"/>
                      </a:lnTo>
                      <a:lnTo>
                        <a:pt x="54807" y="75"/>
                      </a:lnTo>
                      <a:cubicBezTo>
                        <a:pt x="64322" y="-343"/>
                        <a:pt x="73832" y="995"/>
                        <a:pt x="82868" y="4018"/>
                      </a:cubicBezTo>
                      <a:cubicBezTo>
                        <a:pt x="89754" y="7030"/>
                        <a:pt x="95686" y="11876"/>
                        <a:pt x="100013" y="18020"/>
                      </a:cubicBezTo>
                      <a:cubicBezTo>
                        <a:pt x="105219" y="25198"/>
                        <a:pt x="107894" y="33902"/>
                        <a:pt x="107614" y="42765"/>
                      </a:cubicBezTo>
                      <a:cubicBezTo>
                        <a:pt x="107619" y="49658"/>
                        <a:pt x="106236" y="56476"/>
                        <a:pt x="103556" y="62825"/>
                      </a:cubicBezTo>
                      <a:cubicBezTo>
                        <a:pt x="101224" y="68900"/>
                        <a:pt x="97269" y="74215"/>
                        <a:pt x="92126" y="78198"/>
                      </a:cubicBezTo>
                      <a:cubicBezTo>
                        <a:pt x="87851" y="81582"/>
                        <a:pt x="82959" y="84102"/>
                        <a:pt x="77724" y="85628"/>
                      </a:cubicBezTo>
                      <a:cubicBezTo>
                        <a:pt x="70540" y="87074"/>
                        <a:pt x="63214" y="87686"/>
                        <a:pt x="55893" y="87457"/>
                      </a:cubicBezTo>
                      <a:close/>
                      <a:moveTo>
                        <a:pt x="32004" y="62197"/>
                      </a:moveTo>
                      <a:lnTo>
                        <a:pt x="53321" y="62197"/>
                      </a:lnTo>
                      <a:cubicBezTo>
                        <a:pt x="59596" y="62871"/>
                        <a:pt x="65854" y="60785"/>
                        <a:pt x="70466" y="56482"/>
                      </a:cubicBezTo>
                      <a:cubicBezTo>
                        <a:pt x="73649" y="52978"/>
                        <a:pt x="75404" y="48412"/>
                        <a:pt x="75381" y="43680"/>
                      </a:cubicBezTo>
                      <a:cubicBezTo>
                        <a:pt x="75570" y="38576"/>
                        <a:pt x="73478" y="33650"/>
                        <a:pt x="69666" y="30250"/>
                      </a:cubicBezTo>
                      <a:cubicBezTo>
                        <a:pt x="64997" y="26535"/>
                        <a:pt x="59093" y="24740"/>
                        <a:pt x="53149" y="25220"/>
                      </a:cubicBezTo>
                      <a:lnTo>
                        <a:pt x="32061" y="25220"/>
                      </a:lnTo>
                      <a:close/>
                    </a:path>
                  </a:pathLst>
                </a:custGeom>
                <a:solidFill>
                  <a:srgbClr val="FFFFFF"/>
                </a:solidFill>
                <a:ln w="571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814395A-CA00-1843-3242-685049859AF4}"/>
                    </a:ext>
                  </a:extLst>
                </p:cNvPr>
                <p:cNvSpPr/>
                <p:nvPr/>
              </p:nvSpPr>
              <p:spPr>
                <a:xfrm>
                  <a:off x="5923350" y="4563485"/>
                  <a:ext cx="125730" cy="137160"/>
                </a:xfrm>
                <a:custGeom>
                  <a:avLst/>
                  <a:gdLst>
                    <a:gd name="connsiteX0" fmla="*/ 82296 w 125730"/>
                    <a:gd name="connsiteY0" fmla="*/ 0 h 137160"/>
                    <a:gd name="connsiteX1" fmla="*/ 125787 w 125730"/>
                    <a:gd name="connsiteY1" fmla="*/ 138989 h 137160"/>
                    <a:gd name="connsiteX2" fmla="*/ 90811 w 125730"/>
                    <a:gd name="connsiteY2" fmla="*/ 138989 h 137160"/>
                    <a:gd name="connsiteX3" fmla="*/ 82239 w 125730"/>
                    <a:gd name="connsiteY3" fmla="*/ 110414 h 137160"/>
                    <a:gd name="connsiteX4" fmla="*/ 37319 w 125730"/>
                    <a:gd name="connsiteY4" fmla="*/ 110414 h 137160"/>
                    <a:gd name="connsiteX5" fmla="*/ 28575 w 125730"/>
                    <a:gd name="connsiteY5" fmla="*/ 138989 h 137160"/>
                    <a:gd name="connsiteX6" fmla="*/ 0 w 125730"/>
                    <a:gd name="connsiteY6" fmla="*/ 138989 h 137160"/>
                    <a:gd name="connsiteX7" fmla="*/ 44520 w 125730"/>
                    <a:gd name="connsiteY7" fmla="*/ 0 h 137160"/>
                    <a:gd name="connsiteX8" fmla="*/ 45091 w 125730"/>
                    <a:gd name="connsiteY8" fmla="*/ 84754 h 137160"/>
                    <a:gd name="connsiteX9" fmla="*/ 74581 w 125730"/>
                    <a:gd name="connsiteY9" fmla="*/ 84754 h 137160"/>
                    <a:gd name="connsiteX10" fmla="*/ 59951 w 125730"/>
                    <a:gd name="connsiteY10" fmla="*/ 3594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730" h="137160">
                      <a:moveTo>
                        <a:pt x="82296" y="0"/>
                      </a:moveTo>
                      <a:lnTo>
                        <a:pt x="125787" y="138989"/>
                      </a:lnTo>
                      <a:lnTo>
                        <a:pt x="90811" y="138989"/>
                      </a:lnTo>
                      <a:lnTo>
                        <a:pt x="82239" y="110414"/>
                      </a:lnTo>
                      <a:lnTo>
                        <a:pt x="37319" y="110414"/>
                      </a:lnTo>
                      <a:lnTo>
                        <a:pt x="28575" y="138989"/>
                      </a:lnTo>
                      <a:lnTo>
                        <a:pt x="0" y="138989"/>
                      </a:lnTo>
                      <a:lnTo>
                        <a:pt x="44520" y="0"/>
                      </a:lnTo>
                      <a:close/>
                      <a:moveTo>
                        <a:pt x="45091" y="84754"/>
                      </a:moveTo>
                      <a:lnTo>
                        <a:pt x="74581" y="84754"/>
                      </a:lnTo>
                      <a:lnTo>
                        <a:pt x="59951" y="35947"/>
                      </a:lnTo>
                      <a:close/>
                    </a:path>
                  </a:pathLst>
                </a:custGeom>
                <a:solidFill>
                  <a:srgbClr val="FFFFFF"/>
                </a:solidFill>
                <a:ln w="571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FB6B7D9-2B06-419E-C9E1-BF154124ADFF}"/>
                    </a:ext>
                  </a:extLst>
                </p:cNvPr>
                <p:cNvSpPr/>
                <p:nvPr/>
              </p:nvSpPr>
              <p:spPr>
                <a:xfrm>
                  <a:off x="6034792" y="4563485"/>
                  <a:ext cx="114300" cy="137160"/>
                </a:xfrm>
                <a:custGeom>
                  <a:avLst/>
                  <a:gdLst>
                    <a:gd name="connsiteX0" fmla="*/ 119844 w 114300"/>
                    <a:gd name="connsiteY0" fmla="*/ 0 h 137160"/>
                    <a:gd name="connsiteX1" fmla="*/ 76181 w 114300"/>
                    <a:gd name="connsiteY1" fmla="*/ 80467 h 137160"/>
                    <a:gd name="connsiteX2" fmla="*/ 76181 w 114300"/>
                    <a:gd name="connsiteY2" fmla="*/ 138989 h 137160"/>
                    <a:gd name="connsiteX3" fmla="*/ 43663 w 114300"/>
                    <a:gd name="connsiteY3" fmla="*/ 138989 h 137160"/>
                    <a:gd name="connsiteX4" fmla="*/ 43663 w 114300"/>
                    <a:gd name="connsiteY4" fmla="*/ 80467 h 137160"/>
                    <a:gd name="connsiteX5" fmla="*/ 0 w 114300"/>
                    <a:gd name="connsiteY5" fmla="*/ 0 h 137160"/>
                    <a:gd name="connsiteX6" fmla="*/ 37776 w 114300"/>
                    <a:gd name="connsiteY6" fmla="*/ 0 h 137160"/>
                    <a:gd name="connsiteX7" fmla="*/ 64294 w 114300"/>
                    <a:gd name="connsiteY7" fmla="*/ 52635 h 137160"/>
                    <a:gd name="connsiteX8" fmla="*/ 90640 w 114300"/>
                    <a:gd name="connsiteY8" fmla="*/ 0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37160">
                      <a:moveTo>
                        <a:pt x="119844" y="0"/>
                      </a:moveTo>
                      <a:lnTo>
                        <a:pt x="76181" y="80467"/>
                      </a:lnTo>
                      <a:lnTo>
                        <a:pt x="76181" y="138989"/>
                      </a:lnTo>
                      <a:lnTo>
                        <a:pt x="43663" y="138989"/>
                      </a:lnTo>
                      <a:lnTo>
                        <a:pt x="43663" y="80467"/>
                      </a:lnTo>
                      <a:lnTo>
                        <a:pt x="0" y="0"/>
                      </a:lnTo>
                      <a:lnTo>
                        <a:pt x="37776" y="0"/>
                      </a:lnTo>
                      <a:lnTo>
                        <a:pt x="64294" y="52635"/>
                      </a:lnTo>
                      <a:lnTo>
                        <a:pt x="90640" y="0"/>
                      </a:lnTo>
                      <a:close/>
                    </a:path>
                  </a:pathLst>
                </a:custGeom>
                <a:solidFill>
                  <a:srgbClr val="FFFFFF"/>
                </a:solidFill>
                <a:ln w="5715" cap="flat">
                  <a:noFill/>
                  <a:prstDash val="solid"/>
                  <a:miter/>
                </a:ln>
              </p:spPr>
              <p:txBody>
                <a:bodyPr rtlCol="0" anchor="ctr"/>
                <a:lstStyle/>
                <a:p>
                  <a:endParaRPr lang="en-US"/>
                </a:p>
              </p:txBody>
            </p:sp>
          </p:grpSp>
          <p:sp>
            <p:nvSpPr>
              <p:cNvPr id="41" name="Freeform: Shape 40">
                <a:extLst>
                  <a:ext uri="{FF2B5EF4-FFF2-40B4-BE49-F238E27FC236}">
                    <a16:creationId xmlns:a16="http://schemas.microsoft.com/office/drawing/2014/main" id="{82F3D6DD-16FE-6181-6DEB-F3C477EAE89B}"/>
                  </a:ext>
                </a:extLst>
              </p:cNvPr>
              <p:cNvSpPr/>
              <p:nvPr/>
            </p:nvSpPr>
            <p:spPr>
              <a:xfrm>
                <a:off x="6222550" y="4624615"/>
                <a:ext cx="302895" cy="182880"/>
              </a:xfrm>
              <a:custGeom>
                <a:avLst/>
                <a:gdLst>
                  <a:gd name="connsiteX0" fmla="*/ 303275 w 302895"/>
                  <a:gd name="connsiteY0" fmla="*/ 53112 h 182880"/>
                  <a:gd name="connsiteX1" fmla="*/ 255332 w 302895"/>
                  <a:gd name="connsiteY1" fmla="*/ 139278 h 182880"/>
                  <a:gd name="connsiteX2" fmla="*/ 255269 w 302895"/>
                  <a:gd name="connsiteY2" fmla="*/ 139295 h 182880"/>
                  <a:gd name="connsiteX3" fmla="*/ 87134 w 302895"/>
                  <a:gd name="connsiteY3" fmla="*/ 183872 h 182880"/>
                  <a:gd name="connsiteX4" fmla="*/ 2677 w 302895"/>
                  <a:gd name="connsiteY4" fmla="*/ 132825 h 182880"/>
                  <a:gd name="connsiteX5" fmla="*/ 2666 w 302895"/>
                  <a:gd name="connsiteY5" fmla="*/ 132779 h 182880"/>
                  <a:gd name="connsiteX6" fmla="*/ 2666 w 302895"/>
                  <a:gd name="connsiteY6" fmla="*/ 132779 h 182880"/>
                  <a:gd name="connsiteX7" fmla="*/ 50615 w 302895"/>
                  <a:gd name="connsiteY7" fmla="*/ 46597 h 182880"/>
                  <a:gd name="connsiteX8" fmla="*/ 218750 w 302895"/>
                  <a:gd name="connsiteY8" fmla="*/ 2020 h 182880"/>
                  <a:gd name="connsiteX9" fmla="*/ 303160 w 302895"/>
                  <a:gd name="connsiteY9" fmla="*/ 53112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95" h="182880">
                    <a:moveTo>
                      <a:pt x="303275" y="53112"/>
                    </a:moveTo>
                    <a:cubicBezTo>
                      <a:pt x="313830" y="90145"/>
                      <a:pt x="292365" y="128722"/>
                      <a:pt x="255332" y="139278"/>
                    </a:cubicBezTo>
                    <a:cubicBezTo>
                      <a:pt x="255314" y="139283"/>
                      <a:pt x="255292" y="139289"/>
                      <a:pt x="255269" y="139295"/>
                    </a:cubicBezTo>
                    <a:lnTo>
                      <a:pt x="87134" y="183872"/>
                    </a:lnTo>
                    <a:cubicBezTo>
                      <a:pt x="49717" y="193096"/>
                      <a:pt x="11901" y="170241"/>
                      <a:pt x="2677" y="132825"/>
                    </a:cubicBezTo>
                    <a:cubicBezTo>
                      <a:pt x="2672" y="132808"/>
                      <a:pt x="2672" y="132797"/>
                      <a:pt x="2666" y="132779"/>
                    </a:cubicBezTo>
                    <a:lnTo>
                      <a:pt x="2666" y="132779"/>
                    </a:lnTo>
                    <a:cubicBezTo>
                      <a:pt x="-7833" y="95746"/>
                      <a:pt x="13610" y="57204"/>
                      <a:pt x="50615" y="46597"/>
                    </a:cubicBezTo>
                    <a:lnTo>
                      <a:pt x="218750" y="2020"/>
                    </a:lnTo>
                    <a:cubicBezTo>
                      <a:pt x="256160" y="-7141"/>
                      <a:pt x="293925" y="15719"/>
                      <a:pt x="303160" y="53112"/>
                    </a:cubicBezTo>
                    <a:close/>
                  </a:path>
                </a:pathLst>
              </a:custGeom>
              <a:solidFill>
                <a:srgbClr val="EDA677"/>
              </a:solidFill>
              <a:ln w="571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5A82281-BCBD-C721-F5A2-E0BDE5B4705C}"/>
                  </a:ext>
                </a:extLst>
              </p:cNvPr>
              <p:cNvSpPr/>
              <p:nvPr/>
            </p:nvSpPr>
            <p:spPr>
              <a:xfrm>
                <a:off x="6217939" y="4454632"/>
                <a:ext cx="302895" cy="182880"/>
              </a:xfrm>
              <a:custGeom>
                <a:avLst/>
                <a:gdLst>
                  <a:gd name="connsiteX0" fmla="*/ 304228 w 302895"/>
                  <a:gd name="connsiteY0" fmla="*/ 56846 h 182880"/>
                  <a:gd name="connsiteX1" fmla="*/ 255308 w 302895"/>
                  <a:gd name="connsiteY1" fmla="*/ 144686 h 182880"/>
                  <a:gd name="connsiteX2" fmla="*/ 86487 w 302895"/>
                  <a:gd name="connsiteY2" fmla="*/ 186348 h 182880"/>
                  <a:gd name="connsiteX3" fmla="*/ 2305 w 302895"/>
                  <a:gd name="connsiteY3" fmla="*/ 131370 h 182880"/>
                  <a:gd name="connsiteX4" fmla="*/ 2305 w 302895"/>
                  <a:gd name="connsiteY4" fmla="*/ 131370 h 182880"/>
                  <a:gd name="connsiteX5" fmla="*/ 51225 w 302895"/>
                  <a:gd name="connsiteY5" fmla="*/ 43530 h 182880"/>
                  <a:gd name="connsiteX6" fmla="*/ 220047 w 302895"/>
                  <a:gd name="connsiteY6" fmla="*/ 1868 h 182880"/>
                  <a:gd name="connsiteX7" fmla="*/ 304228 w 302895"/>
                  <a:gd name="connsiteY7" fmla="*/ 56846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895" h="182880">
                    <a:moveTo>
                      <a:pt x="304228" y="56846"/>
                    </a:moveTo>
                    <a:cubicBezTo>
                      <a:pt x="313944" y="96280"/>
                      <a:pt x="292055" y="135599"/>
                      <a:pt x="255308" y="144686"/>
                    </a:cubicBezTo>
                    <a:lnTo>
                      <a:pt x="86487" y="186348"/>
                    </a:lnTo>
                    <a:cubicBezTo>
                      <a:pt x="49682" y="195378"/>
                      <a:pt x="12192" y="170803"/>
                      <a:pt x="2305" y="131370"/>
                    </a:cubicBezTo>
                    <a:lnTo>
                      <a:pt x="2305" y="131370"/>
                    </a:lnTo>
                    <a:cubicBezTo>
                      <a:pt x="-7411" y="91936"/>
                      <a:pt x="14478" y="52617"/>
                      <a:pt x="51225" y="43530"/>
                    </a:cubicBezTo>
                    <a:lnTo>
                      <a:pt x="220047" y="1868"/>
                    </a:lnTo>
                    <a:cubicBezTo>
                      <a:pt x="256851" y="-7162"/>
                      <a:pt x="294342" y="17413"/>
                      <a:pt x="304228" y="56846"/>
                    </a:cubicBezTo>
                    <a:close/>
                  </a:path>
                </a:pathLst>
              </a:custGeom>
              <a:solidFill>
                <a:srgbClr val="EDA677"/>
              </a:solidFill>
              <a:ln w="571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CAC5D19-9AE3-CF8E-A6DB-07F089B367D5}"/>
                  </a:ext>
                </a:extLst>
              </p:cNvPr>
              <p:cNvSpPr/>
              <p:nvPr/>
            </p:nvSpPr>
            <p:spPr>
              <a:xfrm>
                <a:off x="5998634" y="4689071"/>
                <a:ext cx="1371600" cy="1388745"/>
              </a:xfrm>
              <a:custGeom>
                <a:avLst/>
                <a:gdLst>
                  <a:gd name="connsiteX0" fmla="*/ 820085 w 1371600"/>
                  <a:gd name="connsiteY0" fmla="*/ 66666 h 1388745"/>
                  <a:gd name="connsiteX1" fmla="*/ 767735 w 1371600"/>
                  <a:gd name="connsiteY1" fmla="*/ 160621 h 1388745"/>
                  <a:gd name="connsiteX2" fmla="*/ 775451 w 1371600"/>
                  <a:gd name="connsiteY2" fmla="*/ 173251 h 1388745"/>
                  <a:gd name="connsiteX3" fmla="*/ 756019 w 1371600"/>
                  <a:gd name="connsiteY3" fmla="*/ 185253 h 1388745"/>
                  <a:gd name="connsiteX4" fmla="*/ 754648 w 1371600"/>
                  <a:gd name="connsiteY4" fmla="*/ 183081 h 1388745"/>
                  <a:gd name="connsiteX5" fmla="*/ 731788 w 1371600"/>
                  <a:gd name="connsiteY5" fmla="*/ 146162 h 1388745"/>
                  <a:gd name="connsiteX6" fmla="*/ 726644 w 1371600"/>
                  <a:gd name="connsiteY6" fmla="*/ 137761 h 1388745"/>
                  <a:gd name="connsiteX7" fmla="*/ 619088 w 1371600"/>
                  <a:gd name="connsiteY7" fmla="*/ 142047 h 1388745"/>
                  <a:gd name="connsiteX8" fmla="*/ 566681 w 1371600"/>
                  <a:gd name="connsiteY8" fmla="*/ 236059 h 1388745"/>
                  <a:gd name="connsiteX9" fmla="*/ 571882 w 1371600"/>
                  <a:gd name="connsiteY9" fmla="*/ 244460 h 1388745"/>
                  <a:gd name="connsiteX10" fmla="*/ 594742 w 1371600"/>
                  <a:gd name="connsiteY10" fmla="*/ 281379 h 1388745"/>
                  <a:gd name="connsiteX11" fmla="*/ 596057 w 1371600"/>
                  <a:gd name="connsiteY11" fmla="*/ 283550 h 1388745"/>
                  <a:gd name="connsiteX12" fmla="*/ 576625 w 1371600"/>
                  <a:gd name="connsiteY12" fmla="*/ 295495 h 1388745"/>
                  <a:gd name="connsiteX13" fmla="*/ 554166 w 1371600"/>
                  <a:gd name="connsiteY13" fmla="*/ 258976 h 1388745"/>
                  <a:gd name="connsiteX14" fmla="*/ 531306 w 1371600"/>
                  <a:gd name="connsiteY14" fmla="*/ 221828 h 1388745"/>
                  <a:gd name="connsiteX15" fmla="*/ 512960 w 1371600"/>
                  <a:gd name="connsiteY15" fmla="*/ 191939 h 1388745"/>
                  <a:gd name="connsiteX16" fmla="*/ 405404 w 1371600"/>
                  <a:gd name="connsiteY16" fmla="*/ 196168 h 1388745"/>
                  <a:gd name="connsiteX17" fmla="*/ 352998 w 1371600"/>
                  <a:gd name="connsiteY17" fmla="*/ 290237 h 1388745"/>
                  <a:gd name="connsiteX18" fmla="*/ 371686 w 1371600"/>
                  <a:gd name="connsiteY18" fmla="*/ 320126 h 1388745"/>
                  <a:gd name="connsiteX19" fmla="*/ 394546 w 1371600"/>
                  <a:gd name="connsiteY19" fmla="*/ 357274 h 1388745"/>
                  <a:gd name="connsiteX20" fmla="*/ 417006 w 1371600"/>
                  <a:gd name="connsiteY20" fmla="*/ 393793 h 1388745"/>
                  <a:gd name="connsiteX21" fmla="*/ 397518 w 1371600"/>
                  <a:gd name="connsiteY21" fmla="*/ 405737 h 1388745"/>
                  <a:gd name="connsiteX22" fmla="*/ 294990 w 1371600"/>
                  <a:gd name="connsiteY22" fmla="*/ 238916 h 1388745"/>
                  <a:gd name="connsiteX23" fmla="*/ 294990 w 1371600"/>
                  <a:gd name="connsiteY23" fmla="*/ 238916 h 1388745"/>
                  <a:gd name="connsiteX24" fmla="*/ 292762 w 1371600"/>
                  <a:gd name="connsiteY24" fmla="*/ 234916 h 1388745"/>
                  <a:gd name="connsiteX25" fmla="*/ 171546 w 1371600"/>
                  <a:gd name="connsiteY25" fmla="*/ 38548 h 1388745"/>
                  <a:gd name="connsiteX26" fmla="*/ 46959 w 1371600"/>
                  <a:gd name="connsiteY26" fmla="*/ 15003 h 1388745"/>
                  <a:gd name="connsiteX27" fmla="*/ 11641 w 1371600"/>
                  <a:gd name="connsiteY27" fmla="*/ 136846 h 1388745"/>
                  <a:gd name="connsiteX28" fmla="*/ 132856 w 1371600"/>
                  <a:gd name="connsiteY28" fmla="*/ 333214 h 1388745"/>
                  <a:gd name="connsiteX29" fmla="*/ 135485 w 1371600"/>
                  <a:gd name="connsiteY29" fmla="*/ 336986 h 1388745"/>
                  <a:gd name="connsiteX30" fmla="*/ 135485 w 1371600"/>
                  <a:gd name="connsiteY30" fmla="*/ 336986 h 1388745"/>
                  <a:gd name="connsiteX31" fmla="*/ 432665 w 1371600"/>
                  <a:gd name="connsiteY31" fmla="*/ 820075 h 1388745"/>
                  <a:gd name="connsiteX32" fmla="*/ 406947 w 1371600"/>
                  <a:gd name="connsiteY32" fmla="*/ 835905 h 1388745"/>
                  <a:gd name="connsiteX33" fmla="*/ 328880 w 1371600"/>
                  <a:gd name="connsiteY33" fmla="*/ 708861 h 1388745"/>
                  <a:gd name="connsiteX34" fmla="*/ 189760 w 1371600"/>
                  <a:gd name="connsiteY34" fmla="*/ 676594 h 1388745"/>
                  <a:gd name="connsiteX35" fmla="*/ 156802 w 1371600"/>
                  <a:gd name="connsiteY35" fmla="*/ 814588 h 1388745"/>
                  <a:gd name="connsiteX36" fmla="*/ 337110 w 1371600"/>
                  <a:gd name="connsiteY36" fmla="*/ 1069077 h 1388745"/>
                  <a:gd name="connsiteX37" fmla="*/ 425864 w 1371600"/>
                  <a:gd name="connsiteY37" fmla="*/ 1122113 h 1388745"/>
                  <a:gd name="connsiteX38" fmla="*/ 703613 w 1371600"/>
                  <a:gd name="connsiteY38" fmla="*/ 1200179 h 1388745"/>
                  <a:gd name="connsiteX39" fmla="*/ 819513 w 1371600"/>
                  <a:gd name="connsiteY39" fmla="*/ 1392661 h 1388745"/>
                  <a:gd name="connsiteX40" fmla="*/ 1377011 w 1371600"/>
                  <a:gd name="connsiteY40" fmla="*/ 1086337 h 1388745"/>
                  <a:gd name="connsiteX41" fmla="*/ 1191274 w 1371600"/>
                  <a:gd name="connsiteY41" fmla="*/ 782927 h 1388745"/>
                  <a:gd name="connsiteX42" fmla="*/ 1198932 w 1371600"/>
                  <a:gd name="connsiteY42" fmla="*/ 592618 h 1388745"/>
                  <a:gd name="connsiteX43" fmla="*/ 1019138 w 1371600"/>
                  <a:gd name="connsiteY43" fmla="*/ 214856 h 1388745"/>
                  <a:gd name="connsiteX44" fmla="*/ 993135 w 1371600"/>
                  <a:gd name="connsiteY44" fmla="*/ 168679 h 1388745"/>
                  <a:gd name="connsiteX45" fmla="*/ 967417 w 1371600"/>
                  <a:gd name="connsiteY45" fmla="*/ 126845 h 1388745"/>
                  <a:gd name="connsiteX46" fmla="*/ 960045 w 1371600"/>
                  <a:gd name="connsiteY46" fmla="*/ 114844 h 1388745"/>
                  <a:gd name="connsiteX47" fmla="*/ 942157 w 1371600"/>
                  <a:gd name="connsiteY47" fmla="*/ 85754 h 1388745"/>
                  <a:gd name="connsiteX48" fmla="*/ 927641 w 1371600"/>
                  <a:gd name="connsiteY48" fmla="*/ 62094 h 1388745"/>
                  <a:gd name="connsiteX49" fmla="*/ 820085 w 1371600"/>
                  <a:gd name="connsiteY49" fmla="*/ 66666 h 13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71600" h="1388745">
                    <a:moveTo>
                      <a:pt x="820085" y="66666"/>
                    </a:moveTo>
                    <a:cubicBezTo>
                      <a:pt x="775908" y="93813"/>
                      <a:pt x="752476" y="135875"/>
                      <a:pt x="767735" y="160621"/>
                    </a:cubicBezTo>
                    <a:lnTo>
                      <a:pt x="775451" y="173251"/>
                    </a:lnTo>
                    <a:lnTo>
                      <a:pt x="756019" y="185253"/>
                    </a:lnTo>
                    <a:lnTo>
                      <a:pt x="754648" y="183081"/>
                    </a:lnTo>
                    <a:lnTo>
                      <a:pt x="731788" y="146162"/>
                    </a:lnTo>
                    <a:lnTo>
                      <a:pt x="726644" y="137761"/>
                    </a:lnTo>
                    <a:cubicBezTo>
                      <a:pt x="711442" y="113015"/>
                      <a:pt x="663265" y="114901"/>
                      <a:pt x="619088" y="142047"/>
                    </a:cubicBezTo>
                    <a:cubicBezTo>
                      <a:pt x="574911" y="169193"/>
                      <a:pt x="551480" y="211313"/>
                      <a:pt x="566681" y="236059"/>
                    </a:cubicBezTo>
                    <a:lnTo>
                      <a:pt x="571882" y="244460"/>
                    </a:lnTo>
                    <a:lnTo>
                      <a:pt x="594742" y="281379"/>
                    </a:lnTo>
                    <a:lnTo>
                      <a:pt x="596057" y="283550"/>
                    </a:lnTo>
                    <a:lnTo>
                      <a:pt x="576625" y="295495"/>
                    </a:lnTo>
                    <a:lnTo>
                      <a:pt x="554166" y="258976"/>
                    </a:lnTo>
                    <a:lnTo>
                      <a:pt x="531306" y="221828"/>
                    </a:lnTo>
                    <a:lnTo>
                      <a:pt x="512960" y="191939"/>
                    </a:lnTo>
                    <a:cubicBezTo>
                      <a:pt x="497701" y="167136"/>
                      <a:pt x="449524" y="169079"/>
                      <a:pt x="405404" y="196168"/>
                    </a:cubicBezTo>
                    <a:cubicBezTo>
                      <a:pt x="361284" y="223257"/>
                      <a:pt x="337739" y="265434"/>
                      <a:pt x="352998" y="290237"/>
                    </a:cubicBezTo>
                    <a:lnTo>
                      <a:pt x="371686" y="320126"/>
                    </a:lnTo>
                    <a:lnTo>
                      <a:pt x="394546" y="357274"/>
                    </a:lnTo>
                    <a:lnTo>
                      <a:pt x="417006" y="393793"/>
                    </a:lnTo>
                    <a:lnTo>
                      <a:pt x="397518" y="405737"/>
                    </a:lnTo>
                    <a:lnTo>
                      <a:pt x="294990" y="238916"/>
                    </a:lnTo>
                    <a:lnTo>
                      <a:pt x="294990" y="238916"/>
                    </a:lnTo>
                    <a:cubicBezTo>
                      <a:pt x="294190" y="237602"/>
                      <a:pt x="293562" y="236288"/>
                      <a:pt x="292762" y="234916"/>
                    </a:cubicBezTo>
                    <a:lnTo>
                      <a:pt x="171546" y="38548"/>
                    </a:lnTo>
                    <a:cubicBezTo>
                      <a:pt x="146857" y="-1457"/>
                      <a:pt x="91079" y="-12087"/>
                      <a:pt x="46959" y="15003"/>
                    </a:cubicBezTo>
                    <a:cubicBezTo>
                      <a:pt x="2840" y="42092"/>
                      <a:pt x="-13048" y="96727"/>
                      <a:pt x="11641" y="136846"/>
                    </a:cubicBezTo>
                    <a:lnTo>
                      <a:pt x="132856" y="333214"/>
                    </a:lnTo>
                    <a:cubicBezTo>
                      <a:pt x="133656" y="334528"/>
                      <a:pt x="134570" y="335728"/>
                      <a:pt x="135485" y="336986"/>
                    </a:cubicBezTo>
                    <a:lnTo>
                      <a:pt x="135485" y="336986"/>
                    </a:lnTo>
                    <a:lnTo>
                      <a:pt x="432665" y="820075"/>
                    </a:lnTo>
                    <a:lnTo>
                      <a:pt x="406947" y="835905"/>
                    </a:lnTo>
                    <a:lnTo>
                      <a:pt x="328880" y="708861"/>
                    </a:lnTo>
                    <a:cubicBezTo>
                      <a:pt x="299374" y="661535"/>
                      <a:pt x="237086" y="647087"/>
                      <a:pt x="189760" y="676594"/>
                    </a:cubicBezTo>
                    <a:cubicBezTo>
                      <a:pt x="142868" y="705826"/>
                      <a:pt x="128187" y="767320"/>
                      <a:pt x="156802" y="814588"/>
                    </a:cubicBezTo>
                    <a:lnTo>
                      <a:pt x="337110" y="1069077"/>
                    </a:lnTo>
                    <a:cubicBezTo>
                      <a:pt x="337110" y="1069077"/>
                      <a:pt x="389002" y="1121027"/>
                      <a:pt x="425864" y="1122113"/>
                    </a:cubicBezTo>
                    <a:lnTo>
                      <a:pt x="703613" y="1200179"/>
                    </a:lnTo>
                    <a:cubicBezTo>
                      <a:pt x="735160" y="1252415"/>
                      <a:pt x="775908" y="1320194"/>
                      <a:pt x="819513" y="1392661"/>
                    </a:cubicBezTo>
                    <a:lnTo>
                      <a:pt x="1377011" y="1086337"/>
                    </a:lnTo>
                    <a:cubicBezTo>
                      <a:pt x="1277913" y="925116"/>
                      <a:pt x="1191274" y="782927"/>
                      <a:pt x="1191274" y="782927"/>
                    </a:cubicBezTo>
                    <a:cubicBezTo>
                      <a:pt x="1193846" y="756638"/>
                      <a:pt x="1202132" y="632908"/>
                      <a:pt x="1198932" y="592618"/>
                    </a:cubicBezTo>
                    <a:cubicBezTo>
                      <a:pt x="1194931" y="542669"/>
                      <a:pt x="1111092" y="367847"/>
                      <a:pt x="1019138" y="214856"/>
                    </a:cubicBezTo>
                    <a:lnTo>
                      <a:pt x="993135" y="168679"/>
                    </a:lnTo>
                    <a:lnTo>
                      <a:pt x="967417" y="126845"/>
                    </a:lnTo>
                    <a:lnTo>
                      <a:pt x="960045" y="114844"/>
                    </a:lnTo>
                    <a:lnTo>
                      <a:pt x="942157" y="85754"/>
                    </a:lnTo>
                    <a:lnTo>
                      <a:pt x="927641" y="62094"/>
                    </a:lnTo>
                    <a:cubicBezTo>
                      <a:pt x="912439" y="37577"/>
                      <a:pt x="864262" y="39520"/>
                      <a:pt x="820085" y="66666"/>
                    </a:cubicBezTo>
                    <a:close/>
                  </a:path>
                </a:pathLst>
              </a:custGeom>
              <a:solidFill>
                <a:srgbClr val="EDA677"/>
              </a:solidFill>
              <a:ln w="571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1380AED-EAEA-95A5-CDA8-F6C838453488}"/>
                  </a:ext>
                </a:extLst>
              </p:cNvPr>
              <p:cNvSpPr/>
              <p:nvPr/>
            </p:nvSpPr>
            <p:spPr>
              <a:xfrm>
                <a:off x="6582175" y="5542007"/>
                <a:ext cx="1400175" cy="891540"/>
              </a:xfrm>
              <a:custGeom>
                <a:avLst/>
                <a:gdLst>
                  <a:gd name="connsiteX0" fmla="*/ 1403090 w 1400175"/>
                  <a:gd name="connsiteY0" fmla="*/ 892797 h 891540"/>
                  <a:gd name="connsiteX1" fmla="*/ 854393 w 1400175"/>
                  <a:gd name="connsiteY1" fmla="*/ 0 h 891540"/>
                  <a:gd name="connsiteX2" fmla="*/ 0 w 1400175"/>
                  <a:gd name="connsiteY2" fmla="*/ 525151 h 891540"/>
                  <a:gd name="connsiteX3" fmla="*/ 225971 w 1400175"/>
                  <a:gd name="connsiteY3" fmla="*/ 892797 h 891540"/>
                  <a:gd name="connsiteX4" fmla="*/ 1403090 w 1400175"/>
                  <a:gd name="connsiteY4" fmla="*/ 892797 h 89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5" h="891540">
                    <a:moveTo>
                      <a:pt x="1403090" y="892797"/>
                    </a:moveTo>
                    <a:lnTo>
                      <a:pt x="854393" y="0"/>
                    </a:lnTo>
                    <a:lnTo>
                      <a:pt x="0" y="525151"/>
                    </a:lnTo>
                    <a:lnTo>
                      <a:pt x="225971" y="892797"/>
                    </a:lnTo>
                    <a:lnTo>
                      <a:pt x="1403090" y="892797"/>
                    </a:lnTo>
                    <a:close/>
                  </a:path>
                </a:pathLst>
              </a:custGeom>
              <a:solidFill>
                <a:srgbClr val="FFFFFF"/>
              </a:solidFill>
              <a:ln w="5715" cap="flat">
                <a:noFill/>
                <a:prstDash val="solid"/>
                <a:miter/>
              </a:ln>
            </p:spPr>
            <p:txBody>
              <a:bodyPr rtlCol="0" anchor="ctr"/>
              <a:lstStyle/>
              <a:p>
                <a:endParaRPr lang="en-US"/>
              </a:p>
            </p:txBody>
          </p:sp>
          <p:grpSp>
            <p:nvGrpSpPr>
              <p:cNvPr id="45" name="Group 44">
                <a:extLst>
                  <a:ext uri="{FF2B5EF4-FFF2-40B4-BE49-F238E27FC236}">
                    <a16:creationId xmlns:a16="http://schemas.microsoft.com/office/drawing/2014/main" id="{FD7EAE19-EBE7-C60E-06AD-C635BEED7EC3}"/>
                  </a:ext>
                </a:extLst>
              </p:cNvPr>
              <p:cNvGrpSpPr/>
              <p:nvPr/>
            </p:nvGrpSpPr>
            <p:grpSpPr>
              <a:xfrm>
                <a:off x="7188879" y="4305109"/>
                <a:ext cx="768554" cy="1483193"/>
                <a:chOff x="7188879" y="4305109"/>
                <a:chExt cx="768554" cy="1483193"/>
              </a:xfrm>
            </p:grpSpPr>
            <p:sp>
              <p:nvSpPr>
                <p:cNvPr id="66" name="Freeform: Shape 65">
                  <a:extLst>
                    <a:ext uri="{FF2B5EF4-FFF2-40B4-BE49-F238E27FC236}">
                      <a16:creationId xmlns:a16="http://schemas.microsoft.com/office/drawing/2014/main" id="{A1F0C7EF-6735-8541-6570-B565DD7BC2B3}"/>
                    </a:ext>
                  </a:extLst>
                </p:cNvPr>
                <p:cNvSpPr/>
                <p:nvPr/>
              </p:nvSpPr>
              <p:spPr>
                <a:xfrm>
                  <a:off x="7600417" y="4764938"/>
                  <a:ext cx="68580" cy="74295"/>
                </a:xfrm>
                <a:custGeom>
                  <a:avLst/>
                  <a:gdLst>
                    <a:gd name="connsiteX0" fmla="*/ 11030 w 68580"/>
                    <a:gd name="connsiteY0" fmla="*/ 78696 h 74295"/>
                    <a:gd name="connsiteX1" fmla="*/ 70409 w 68580"/>
                    <a:gd name="connsiteY1" fmla="*/ 9601 h 74295"/>
                    <a:gd name="connsiteX2" fmla="*/ 58979 w 68580"/>
                    <a:gd name="connsiteY2" fmla="*/ 0 h 74295"/>
                    <a:gd name="connsiteX3" fmla="*/ 0 w 68580"/>
                    <a:gd name="connsiteY3" fmla="*/ 68580 h 74295"/>
                  </a:gdLst>
                  <a:ahLst/>
                  <a:cxnLst>
                    <a:cxn ang="0">
                      <a:pos x="connsiteX0" y="connsiteY0"/>
                    </a:cxn>
                    <a:cxn ang="0">
                      <a:pos x="connsiteX1" y="connsiteY1"/>
                    </a:cxn>
                    <a:cxn ang="0">
                      <a:pos x="connsiteX2" y="connsiteY2"/>
                    </a:cxn>
                    <a:cxn ang="0">
                      <a:pos x="connsiteX3" y="connsiteY3"/>
                    </a:cxn>
                  </a:cxnLst>
                  <a:rect l="l" t="t" r="r" b="b"/>
                  <a:pathLst>
                    <a:path w="68580" h="74295">
                      <a:moveTo>
                        <a:pt x="11030" y="78696"/>
                      </a:moveTo>
                      <a:cubicBezTo>
                        <a:pt x="31204" y="56179"/>
                        <a:pt x="51035" y="32976"/>
                        <a:pt x="70409" y="9601"/>
                      </a:cubicBezTo>
                      <a:lnTo>
                        <a:pt x="58979" y="0"/>
                      </a:lnTo>
                      <a:cubicBezTo>
                        <a:pt x="39948" y="22860"/>
                        <a:pt x="20117" y="46234"/>
                        <a:pt x="0" y="68580"/>
                      </a:cubicBezTo>
                      <a:close/>
                    </a:path>
                  </a:pathLst>
                </a:custGeom>
                <a:solidFill>
                  <a:srgbClr val="FFFFFF"/>
                </a:solidFill>
                <a:ln w="571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7D782E0-F96C-A5A1-F730-9A15211CA5CE}"/>
                    </a:ext>
                  </a:extLst>
                </p:cNvPr>
                <p:cNvSpPr/>
                <p:nvPr/>
              </p:nvSpPr>
              <p:spPr>
                <a:xfrm>
                  <a:off x="7715059" y="4620349"/>
                  <a:ext cx="62865" cy="80010"/>
                </a:xfrm>
                <a:custGeom>
                  <a:avLst/>
                  <a:gdLst>
                    <a:gd name="connsiteX0" fmla="*/ 12116 w 62865"/>
                    <a:gd name="connsiteY0" fmla="*/ 82581 h 80010"/>
                    <a:gd name="connsiteX1" fmla="*/ 65208 w 62865"/>
                    <a:gd name="connsiteY1" fmla="*/ 8573 h 80010"/>
                    <a:gd name="connsiteX2" fmla="*/ 52750 w 62865"/>
                    <a:gd name="connsiteY2" fmla="*/ 0 h 80010"/>
                    <a:gd name="connsiteX3" fmla="*/ 0 w 62865"/>
                    <a:gd name="connsiteY3" fmla="*/ 73495 h 80010"/>
                  </a:gdLst>
                  <a:ahLst/>
                  <a:cxnLst>
                    <a:cxn ang="0">
                      <a:pos x="connsiteX0" y="connsiteY0"/>
                    </a:cxn>
                    <a:cxn ang="0">
                      <a:pos x="connsiteX1" y="connsiteY1"/>
                    </a:cxn>
                    <a:cxn ang="0">
                      <a:pos x="connsiteX2" y="connsiteY2"/>
                    </a:cxn>
                    <a:cxn ang="0">
                      <a:pos x="connsiteX3" y="connsiteY3"/>
                    </a:cxn>
                  </a:cxnLst>
                  <a:rect l="l" t="t" r="r" b="b"/>
                  <a:pathLst>
                    <a:path w="62865" h="80010">
                      <a:moveTo>
                        <a:pt x="12116" y="82581"/>
                      </a:moveTo>
                      <a:cubicBezTo>
                        <a:pt x="30233" y="58407"/>
                        <a:pt x="48120" y="33547"/>
                        <a:pt x="65208" y="8573"/>
                      </a:cubicBezTo>
                      <a:lnTo>
                        <a:pt x="52750" y="0"/>
                      </a:lnTo>
                      <a:cubicBezTo>
                        <a:pt x="35605" y="24746"/>
                        <a:pt x="18002" y="49549"/>
                        <a:pt x="0" y="73495"/>
                      </a:cubicBezTo>
                      <a:close/>
                    </a:path>
                  </a:pathLst>
                </a:custGeom>
                <a:solidFill>
                  <a:srgbClr val="FFFFFF"/>
                </a:solidFill>
                <a:ln w="571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92BAEF5-A6A1-E3A8-179E-AA91780962B7}"/>
                    </a:ext>
                  </a:extLst>
                </p:cNvPr>
                <p:cNvSpPr/>
                <p:nvPr/>
              </p:nvSpPr>
              <p:spPr>
                <a:xfrm>
                  <a:off x="7817244" y="4466673"/>
                  <a:ext cx="57150" cy="85725"/>
                </a:xfrm>
                <a:custGeom>
                  <a:avLst/>
                  <a:gdLst>
                    <a:gd name="connsiteX0" fmla="*/ 12859 w 57150"/>
                    <a:gd name="connsiteY0" fmla="*/ 85896 h 85725"/>
                    <a:gd name="connsiteX1" fmla="*/ 59322 w 57150"/>
                    <a:gd name="connsiteY1" fmla="*/ 7429 h 85725"/>
                    <a:gd name="connsiteX2" fmla="*/ 46120 w 57150"/>
                    <a:gd name="connsiteY2" fmla="*/ 0 h 85725"/>
                    <a:gd name="connsiteX3" fmla="*/ 0 w 57150"/>
                    <a:gd name="connsiteY3" fmla="*/ 77895 h 85725"/>
                  </a:gdLst>
                  <a:ahLst/>
                  <a:cxnLst>
                    <a:cxn ang="0">
                      <a:pos x="connsiteX0" y="connsiteY0"/>
                    </a:cxn>
                    <a:cxn ang="0">
                      <a:pos x="connsiteX1" y="connsiteY1"/>
                    </a:cxn>
                    <a:cxn ang="0">
                      <a:pos x="connsiteX2" y="connsiteY2"/>
                    </a:cxn>
                    <a:cxn ang="0">
                      <a:pos x="connsiteX3" y="connsiteY3"/>
                    </a:cxn>
                  </a:cxnLst>
                  <a:rect l="l" t="t" r="r" b="b"/>
                  <a:pathLst>
                    <a:path w="57150" h="85725">
                      <a:moveTo>
                        <a:pt x="12859" y="85896"/>
                      </a:moveTo>
                      <a:cubicBezTo>
                        <a:pt x="28861" y="60179"/>
                        <a:pt x="44463" y="33775"/>
                        <a:pt x="59322" y="7429"/>
                      </a:cubicBezTo>
                      <a:lnTo>
                        <a:pt x="46120" y="0"/>
                      </a:lnTo>
                      <a:cubicBezTo>
                        <a:pt x="31375" y="26175"/>
                        <a:pt x="15888" y="52406"/>
                        <a:pt x="0" y="77895"/>
                      </a:cubicBezTo>
                      <a:close/>
                    </a:path>
                  </a:pathLst>
                </a:custGeom>
                <a:solidFill>
                  <a:srgbClr val="FFFFFF"/>
                </a:solidFill>
                <a:ln w="571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E0B0029-2146-16DF-409F-FF670528947F}"/>
                    </a:ext>
                  </a:extLst>
                </p:cNvPr>
                <p:cNvSpPr/>
                <p:nvPr/>
              </p:nvSpPr>
              <p:spPr>
                <a:xfrm>
                  <a:off x="7188879" y="5133613"/>
                  <a:ext cx="80010" cy="62865"/>
                </a:xfrm>
                <a:custGeom>
                  <a:avLst/>
                  <a:gdLst>
                    <a:gd name="connsiteX0" fmla="*/ 8230 w 80010"/>
                    <a:gd name="connsiteY0" fmla="*/ 63436 h 62865"/>
                    <a:gd name="connsiteX1" fmla="*/ 83496 w 80010"/>
                    <a:gd name="connsiteY1" fmla="*/ 12401 h 62865"/>
                    <a:gd name="connsiteX2" fmla="*/ 74752 w 80010"/>
                    <a:gd name="connsiteY2" fmla="*/ 0 h 62865"/>
                    <a:gd name="connsiteX3" fmla="*/ 0 w 80010"/>
                    <a:gd name="connsiteY3" fmla="*/ 50692 h 62865"/>
                  </a:gdLst>
                  <a:ahLst/>
                  <a:cxnLst>
                    <a:cxn ang="0">
                      <a:pos x="connsiteX0" y="connsiteY0"/>
                    </a:cxn>
                    <a:cxn ang="0">
                      <a:pos x="connsiteX1" y="connsiteY1"/>
                    </a:cxn>
                    <a:cxn ang="0">
                      <a:pos x="connsiteX2" y="connsiteY2"/>
                    </a:cxn>
                    <a:cxn ang="0">
                      <a:pos x="connsiteX3" y="connsiteY3"/>
                    </a:cxn>
                  </a:cxnLst>
                  <a:rect l="l" t="t" r="r" b="b"/>
                  <a:pathLst>
                    <a:path w="80010" h="62865">
                      <a:moveTo>
                        <a:pt x="8230" y="63436"/>
                      </a:moveTo>
                      <a:cubicBezTo>
                        <a:pt x="33547" y="47034"/>
                        <a:pt x="58865" y="29889"/>
                        <a:pt x="83496" y="12401"/>
                      </a:cubicBezTo>
                      <a:lnTo>
                        <a:pt x="74752" y="0"/>
                      </a:lnTo>
                      <a:cubicBezTo>
                        <a:pt x="50235" y="17431"/>
                        <a:pt x="25146" y="34290"/>
                        <a:pt x="0" y="50692"/>
                      </a:cubicBezTo>
                      <a:close/>
                    </a:path>
                  </a:pathLst>
                </a:custGeom>
                <a:solidFill>
                  <a:srgbClr val="FFFFFF"/>
                </a:solidFill>
                <a:ln w="571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D4756DD-76DF-72A4-A26A-AB01174F4203}"/>
                    </a:ext>
                  </a:extLst>
                </p:cNvPr>
                <p:cNvSpPr/>
                <p:nvPr/>
              </p:nvSpPr>
              <p:spPr>
                <a:xfrm>
                  <a:off x="7905998" y="4305109"/>
                  <a:ext cx="51435" cy="85725"/>
                </a:xfrm>
                <a:custGeom>
                  <a:avLst/>
                  <a:gdLst>
                    <a:gd name="connsiteX0" fmla="*/ 13487 w 51435"/>
                    <a:gd name="connsiteY0" fmla="*/ 88525 h 85725"/>
                    <a:gd name="connsiteX1" fmla="*/ 52864 w 51435"/>
                    <a:gd name="connsiteY1" fmla="*/ 6287 h 85725"/>
                    <a:gd name="connsiteX2" fmla="*/ 39033 w 51435"/>
                    <a:gd name="connsiteY2" fmla="*/ 0 h 85725"/>
                    <a:gd name="connsiteX3" fmla="*/ 0 w 51435"/>
                    <a:gd name="connsiteY3" fmla="*/ 81724 h 85725"/>
                  </a:gdLst>
                  <a:ahLst/>
                  <a:cxnLst>
                    <a:cxn ang="0">
                      <a:pos x="connsiteX0" y="connsiteY0"/>
                    </a:cxn>
                    <a:cxn ang="0">
                      <a:pos x="connsiteX1" y="connsiteY1"/>
                    </a:cxn>
                    <a:cxn ang="0">
                      <a:pos x="connsiteX2" y="connsiteY2"/>
                    </a:cxn>
                    <a:cxn ang="0">
                      <a:pos x="connsiteX3" y="connsiteY3"/>
                    </a:cxn>
                  </a:cxnLst>
                  <a:rect l="l" t="t" r="r" b="b"/>
                  <a:pathLst>
                    <a:path w="51435" h="85725">
                      <a:moveTo>
                        <a:pt x="13487" y="88525"/>
                      </a:moveTo>
                      <a:cubicBezTo>
                        <a:pt x="27203" y="61551"/>
                        <a:pt x="40405" y="33833"/>
                        <a:pt x="52864" y="6287"/>
                      </a:cubicBezTo>
                      <a:lnTo>
                        <a:pt x="39033" y="0"/>
                      </a:lnTo>
                      <a:cubicBezTo>
                        <a:pt x="26689" y="27432"/>
                        <a:pt x="13545" y="54864"/>
                        <a:pt x="0" y="81724"/>
                      </a:cubicBezTo>
                      <a:close/>
                    </a:path>
                  </a:pathLst>
                </a:custGeom>
                <a:solidFill>
                  <a:srgbClr val="FFFFFF"/>
                </a:solidFill>
                <a:ln w="571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9534523-2261-A207-33DA-232CC0F84331}"/>
                    </a:ext>
                  </a:extLst>
                </p:cNvPr>
                <p:cNvSpPr/>
                <p:nvPr/>
              </p:nvSpPr>
              <p:spPr>
                <a:xfrm>
                  <a:off x="7336041" y="5022685"/>
                  <a:ext cx="74295" cy="68580"/>
                </a:xfrm>
                <a:custGeom>
                  <a:avLst/>
                  <a:gdLst>
                    <a:gd name="connsiteX0" fmla="*/ 9315 w 74295"/>
                    <a:gd name="connsiteY0" fmla="*/ 68980 h 68580"/>
                    <a:gd name="connsiteX1" fmla="*/ 79839 w 74295"/>
                    <a:gd name="connsiteY1" fmla="*/ 11430 h 68580"/>
                    <a:gd name="connsiteX2" fmla="*/ 70009 w 74295"/>
                    <a:gd name="connsiteY2" fmla="*/ 0 h 68580"/>
                    <a:gd name="connsiteX3" fmla="*/ 0 w 74295"/>
                    <a:gd name="connsiteY3" fmla="*/ 57150 h 68580"/>
                  </a:gdLst>
                  <a:ahLst/>
                  <a:cxnLst>
                    <a:cxn ang="0">
                      <a:pos x="connsiteX0" y="connsiteY0"/>
                    </a:cxn>
                    <a:cxn ang="0">
                      <a:pos x="connsiteX1" y="connsiteY1"/>
                    </a:cxn>
                    <a:cxn ang="0">
                      <a:pos x="connsiteX2" y="connsiteY2"/>
                    </a:cxn>
                    <a:cxn ang="0">
                      <a:pos x="connsiteX3" y="connsiteY3"/>
                    </a:cxn>
                  </a:cxnLst>
                  <a:rect l="l" t="t" r="r" b="b"/>
                  <a:pathLst>
                    <a:path w="74295" h="68580">
                      <a:moveTo>
                        <a:pt x="9315" y="68980"/>
                      </a:moveTo>
                      <a:cubicBezTo>
                        <a:pt x="33090" y="50464"/>
                        <a:pt x="56807" y="31090"/>
                        <a:pt x="79839" y="11430"/>
                      </a:cubicBezTo>
                      <a:lnTo>
                        <a:pt x="70009" y="0"/>
                      </a:lnTo>
                      <a:cubicBezTo>
                        <a:pt x="47149" y="19546"/>
                        <a:pt x="23603" y="38748"/>
                        <a:pt x="0" y="57150"/>
                      </a:cubicBezTo>
                      <a:close/>
                    </a:path>
                  </a:pathLst>
                </a:custGeom>
                <a:solidFill>
                  <a:srgbClr val="FFFFFF"/>
                </a:solidFill>
                <a:ln w="571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D2991AA-DCC6-44C6-54B1-994DBADBD281}"/>
                    </a:ext>
                  </a:extLst>
                </p:cNvPr>
                <p:cNvSpPr/>
                <p:nvPr/>
              </p:nvSpPr>
              <p:spPr>
                <a:xfrm>
                  <a:off x="7473487" y="4899355"/>
                  <a:ext cx="74295" cy="68580"/>
                </a:xfrm>
                <a:custGeom>
                  <a:avLst/>
                  <a:gdLst>
                    <a:gd name="connsiteX0" fmla="*/ 10344 w 74295"/>
                    <a:gd name="connsiteY0" fmla="*/ 74181 h 68580"/>
                    <a:gd name="connsiteX1" fmla="*/ 75552 w 74295"/>
                    <a:gd name="connsiteY1" fmla="*/ 10630 h 68580"/>
                    <a:gd name="connsiteX2" fmla="*/ 64751 w 74295"/>
                    <a:gd name="connsiteY2" fmla="*/ 0 h 68580"/>
                    <a:gd name="connsiteX3" fmla="*/ 0 w 74295"/>
                    <a:gd name="connsiteY3" fmla="*/ 62865 h 68580"/>
                  </a:gdLst>
                  <a:ahLst/>
                  <a:cxnLst>
                    <a:cxn ang="0">
                      <a:pos x="connsiteX0" y="connsiteY0"/>
                    </a:cxn>
                    <a:cxn ang="0">
                      <a:pos x="connsiteX1" y="connsiteY1"/>
                    </a:cxn>
                    <a:cxn ang="0">
                      <a:pos x="connsiteX2" y="connsiteY2"/>
                    </a:cxn>
                    <a:cxn ang="0">
                      <a:pos x="connsiteX3" y="connsiteY3"/>
                    </a:cxn>
                  </a:cxnLst>
                  <a:rect l="l" t="t" r="r" b="b"/>
                  <a:pathLst>
                    <a:path w="74295" h="68580">
                      <a:moveTo>
                        <a:pt x="10344" y="74181"/>
                      </a:moveTo>
                      <a:cubicBezTo>
                        <a:pt x="32461" y="53550"/>
                        <a:pt x="54407" y="32175"/>
                        <a:pt x="75552" y="10630"/>
                      </a:cubicBezTo>
                      <a:lnTo>
                        <a:pt x="64751" y="0"/>
                      </a:lnTo>
                      <a:cubicBezTo>
                        <a:pt x="43720" y="21374"/>
                        <a:pt x="21945" y="42634"/>
                        <a:pt x="0" y="62865"/>
                      </a:cubicBezTo>
                      <a:close/>
                    </a:path>
                  </a:pathLst>
                </a:custGeom>
                <a:solidFill>
                  <a:srgbClr val="FFFFFF"/>
                </a:solidFill>
                <a:ln w="571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087D336-C7C8-2E49-0DAA-E591A4FD117E}"/>
                    </a:ext>
                  </a:extLst>
                </p:cNvPr>
                <p:cNvSpPr/>
                <p:nvPr/>
              </p:nvSpPr>
              <p:spPr>
                <a:xfrm>
                  <a:off x="7291879" y="5696862"/>
                  <a:ext cx="91440" cy="91440"/>
                </a:xfrm>
                <a:custGeom>
                  <a:avLst/>
                  <a:gdLst>
                    <a:gd name="connsiteX0" fmla="*/ 67421 w 91440"/>
                    <a:gd name="connsiteY0" fmla="*/ 85975 h 91440"/>
                    <a:gd name="connsiteX1" fmla="*/ 85972 w 91440"/>
                    <a:gd name="connsiteY1" fmla="*/ 24025 h 91440"/>
                    <a:gd name="connsiteX2" fmla="*/ 24033 w 91440"/>
                    <a:gd name="connsiteY2" fmla="*/ 5485 h 91440"/>
                    <a:gd name="connsiteX3" fmla="*/ 5471 w 91440"/>
                    <a:gd name="connsiteY3" fmla="*/ 67401 h 91440"/>
                    <a:gd name="connsiteX4" fmla="*/ 67399 w 91440"/>
                    <a:gd name="connsiteY4" fmla="*/ 85975 h 91440"/>
                    <a:gd name="connsiteX5" fmla="*/ 67421 w 91440"/>
                    <a:gd name="connsiteY5" fmla="*/ 85975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91440">
                      <a:moveTo>
                        <a:pt x="67421" y="85975"/>
                      </a:moveTo>
                      <a:cubicBezTo>
                        <a:pt x="89647" y="73974"/>
                        <a:pt x="97957" y="46256"/>
                        <a:pt x="85972" y="24025"/>
                      </a:cubicBezTo>
                      <a:cubicBezTo>
                        <a:pt x="73994" y="1810"/>
                        <a:pt x="46265" y="-6499"/>
                        <a:pt x="24033" y="5485"/>
                      </a:cubicBezTo>
                      <a:cubicBezTo>
                        <a:pt x="1813" y="17458"/>
                        <a:pt x="-6491" y="45170"/>
                        <a:pt x="5471" y="67401"/>
                      </a:cubicBezTo>
                      <a:cubicBezTo>
                        <a:pt x="17438" y="89633"/>
                        <a:pt x="45167" y="97976"/>
                        <a:pt x="67399" y="85975"/>
                      </a:cubicBezTo>
                      <a:cubicBezTo>
                        <a:pt x="67404" y="85975"/>
                        <a:pt x="67416" y="85975"/>
                        <a:pt x="67421" y="85975"/>
                      </a:cubicBezTo>
                      <a:close/>
                    </a:path>
                  </a:pathLst>
                </a:custGeom>
                <a:solidFill>
                  <a:srgbClr val="0E2A30"/>
                </a:solidFill>
                <a:ln w="5715" cap="flat">
                  <a:noFill/>
                  <a:prstDash val="solid"/>
                  <a:miter/>
                </a:ln>
              </p:spPr>
              <p:txBody>
                <a:bodyPr rtlCol="0" anchor="ctr"/>
                <a:lstStyle/>
                <a:p>
                  <a:endParaRPr lang="en-US"/>
                </a:p>
              </p:txBody>
            </p:sp>
          </p:grpSp>
          <p:sp>
            <p:nvSpPr>
              <p:cNvPr id="46" name="Freeform: Shape 45">
                <a:extLst>
                  <a:ext uri="{FF2B5EF4-FFF2-40B4-BE49-F238E27FC236}">
                    <a16:creationId xmlns:a16="http://schemas.microsoft.com/office/drawing/2014/main" id="{A2532631-E45B-C6E8-DCD4-08230634883C}"/>
                  </a:ext>
                </a:extLst>
              </p:cNvPr>
              <p:cNvSpPr/>
              <p:nvPr/>
            </p:nvSpPr>
            <p:spPr>
              <a:xfrm>
                <a:off x="6648926" y="5713686"/>
                <a:ext cx="1663065" cy="1143000"/>
              </a:xfrm>
              <a:custGeom>
                <a:avLst/>
                <a:gdLst>
                  <a:gd name="connsiteX0" fmla="*/ 1663865 w 1663065"/>
                  <a:gd name="connsiteY0" fmla="*/ 1144314 h 1143000"/>
                  <a:gd name="connsiteX1" fmla="*/ 942861 w 1663065"/>
                  <a:gd name="connsiteY1" fmla="*/ 0 h 1143000"/>
                  <a:gd name="connsiteX2" fmla="*/ 0 w 1663065"/>
                  <a:gd name="connsiteY2" fmla="*/ 579501 h 1143000"/>
                  <a:gd name="connsiteX3" fmla="*/ 360902 w 1663065"/>
                  <a:gd name="connsiteY3" fmla="*/ 1144314 h 1143000"/>
                  <a:gd name="connsiteX4" fmla="*/ 1663865 w 1663065"/>
                  <a:gd name="connsiteY4" fmla="*/ 1144314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065" h="1143000">
                    <a:moveTo>
                      <a:pt x="1663865" y="1144314"/>
                    </a:moveTo>
                    <a:lnTo>
                      <a:pt x="942861" y="0"/>
                    </a:lnTo>
                    <a:lnTo>
                      <a:pt x="0" y="579501"/>
                    </a:lnTo>
                    <a:lnTo>
                      <a:pt x="360902" y="1144314"/>
                    </a:lnTo>
                    <a:lnTo>
                      <a:pt x="1663865" y="1144314"/>
                    </a:lnTo>
                    <a:close/>
                  </a:path>
                </a:pathLst>
              </a:custGeom>
              <a:solidFill>
                <a:srgbClr val="002060"/>
              </a:solidFill>
              <a:ln w="5715" cap="flat">
                <a:noFill/>
                <a:prstDash val="solid"/>
                <a:miter/>
              </a:ln>
            </p:spPr>
            <p:txBody>
              <a:bodyPr rtlCol="0" anchor="ctr"/>
              <a:lstStyle/>
              <a:p>
                <a:endParaRPr lang="en-US"/>
              </a:p>
            </p:txBody>
          </p:sp>
          <p:grpSp>
            <p:nvGrpSpPr>
              <p:cNvPr id="47" name="Group 46">
                <a:extLst>
                  <a:ext uri="{FF2B5EF4-FFF2-40B4-BE49-F238E27FC236}">
                    <a16:creationId xmlns:a16="http://schemas.microsoft.com/office/drawing/2014/main" id="{9C13A814-2363-D355-E279-7B1532C0309C}"/>
                  </a:ext>
                </a:extLst>
              </p:cNvPr>
              <p:cNvGrpSpPr/>
              <p:nvPr/>
            </p:nvGrpSpPr>
            <p:grpSpPr>
              <a:xfrm>
                <a:off x="7167238" y="3110708"/>
                <a:ext cx="1482548" cy="858220"/>
                <a:chOff x="6845465" y="3471977"/>
                <a:chExt cx="647338" cy="374732"/>
              </a:xfrm>
            </p:grpSpPr>
            <p:sp>
              <p:nvSpPr>
                <p:cNvPr id="48" name="Freeform: Shape 47">
                  <a:extLst>
                    <a:ext uri="{FF2B5EF4-FFF2-40B4-BE49-F238E27FC236}">
                      <a16:creationId xmlns:a16="http://schemas.microsoft.com/office/drawing/2014/main" id="{143DB934-65A5-E0D1-5130-C2936C7562BB}"/>
                    </a:ext>
                  </a:extLst>
                </p:cNvPr>
                <p:cNvSpPr/>
                <p:nvPr/>
              </p:nvSpPr>
              <p:spPr>
                <a:xfrm>
                  <a:off x="6887013" y="3520954"/>
                  <a:ext cx="605790" cy="325755"/>
                </a:xfrm>
                <a:custGeom>
                  <a:avLst/>
                  <a:gdLst>
                    <a:gd name="connsiteX0" fmla="*/ 0 w 605790"/>
                    <a:gd name="connsiteY0" fmla="*/ 0 h 325755"/>
                    <a:gd name="connsiteX1" fmla="*/ 608190 w 605790"/>
                    <a:gd name="connsiteY1" fmla="*/ 0 h 325755"/>
                    <a:gd name="connsiteX2" fmla="*/ 608190 w 605790"/>
                    <a:gd name="connsiteY2" fmla="*/ 329298 h 325755"/>
                    <a:gd name="connsiteX3" fmla="*/ 0 w 605790"/>
                    <a:gd name="connsiteY3" fmla="*/ 329298 h 325755"/>
                  </a:gdLst>
                  <a:ahLst/>
                  <a:cxnLst>
                    <a:cxn ang="0">
                      <a:pos x="connsiteX0" y="connsiteY0"/>
                    </a:cxn>
                    <a:cxn ang="0">
                      <a:pos x="connsiteX1" y="connsiteY1"/>
                    </a:cxn>
                    <a:cxn ang="0">
                      <a:pos x="connsiteX2" y="connsiteY2"/>
                    </a:cxn>
                    <a:cxn ang="0">
                      <a:pos x="connsiteX3" y="connsiteY3"/>
                    </a:cxn>
                  </a:cxnLst>
                  <a:rect l="l" t="t" r="r" b="b"/>
                  <a:pathLst>
                    <a:path w="605790" h="325755">
                      <a:moveTo>
                        <a:pt x="0" y="0"/>
                      </a:moveTo>
                      <a:lnTo>
                        <a:pt x="608190" y="0"/>
                      </a:lnTo>
                      <a:lnTo>
                        <a:pt x="608190" y="329298"/>
                      </a:lnTo>
                      <a:lnTo>
                        <a:pt x="0" y="329298"/>
                      </a:lnTo>
                      <a:close/>
                    </a:path>
                  </a:pathLst>
                </a:custGeom>
                <a:solidFill>
                  <a:srgbClr val="00B050"/>
                </a:solidFill>
                <a:ln w="571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6EADF02-BC0C-25E7-9E18-E630637FA0D6}"/>
                    </a:ext>
                  </a:extLst>
                </p:cNvPr>
                <p:cNvSpPr/>
                <p:nvPr/>
              </p:nvSpPr>
              <p:spPr>
                <a:xfrm>
                  <a:off x="6904958" y="3537242"/>
                  <a:ext cx="571500" cy="291465"/>
                </a:xfrm>
                <a:custGeom>
                  <a:avLst/>
                  <a:gdLst>
                    <a:gd name="connsiteX0" fmla="*/ 0 w 571500"/>
                    <a:gd name="connsiteY0" fmla="*/ 0 h 291465"/>
                    <a:gd name="connsiteX1" fmla="*/ 572300 w 571500"/>
                    <a:gd name="connsiteY1" fmla="*/ 0 h 291465"/>
                    <a:gd name="connsiteX2" fmla="*/ 572300 w 571500"/>
                    <a:gd name="connsiteY2" fmla="*/ 296723 h 291465"/>
                    <a:gd name="connsiteX3" fmla="*/ 0 w 571500"/>
                    <a:gd name="connsiteY3" fmla="*/ 296723 h 291465"/>
                  </a:gdLst>
                  <a:ahLst/>
                  <a:cxnLst>
                    <a:cxn ang="0">
                      <a:pos x="connsiteX0" y="connsiteY0"/>
                    </a:cxn>
                    <a:cxn ang="0">
                      <a:pos x="connsiteX1" y="connsiteY1"/>
                    </a:cxn>
                    <a:cxn ang="0">
                      <a:pos x="connsiteX2" y="connsiteY2"/>
                    </a:cxn>
                    <a:cxn ang="0">
                      <a:pos x="connsiteX3" y="connsiteY3"/>
                    </a:cxn>
                  </a:cxnLst>
                  <a:rect l="l" t="t" r="r" b="b"/>
                  <a:pathLst>
                    <a:path w="571500" h="291465">
                      <a:moveTo>
                        <a:pt x="0" y="0"/>
                      </a:moveTo>
                      <a:lnTo>
                        <a:pt x="572300" y="0"/>
                      </a:lnTo>
                      <a:lnTo>
                        <a:pt x="572300" y="296723"/>
                      </a:lnTo>
                      <a:lnTo>
                        <a:pt x="0" y="296723"/>
                      </a:lnTo>
                      <a:close/>
                    </a:path>
                  </a:pathLst>
                </a:custGeom>
                <a:solidFill>
                  <a:schemeClr val="bg1"/>
                </a:solidFill>
                <a:ln w="571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E0FD0CC-A120-87E4-C125-5DBA3AD2730D}"/>
                    </a:ext>
                  </a:extLst>
                </p:cNvPr>
                <p:cNvSpPr/>
                <p:nvPr/>
              </p:nvSpPr>
              <p:spPr>
                <a:xfrm>
                  <a:off x="6919931" y="3550101"/>
                  <a:ext cx="537210" cy="268605"/>
                </a:xfrm>
                <a:custGeom>
                  <a:avLst/>
                  <a:gdLst>
                    <a:gd name="connsiteX0" fmla="*/ 1143 w 537210"/>
                    <a:gd name="connsiteY0" fmla="*/ 191738 h 268605"/>
                    <a:gd name="connsiteX1" fmla="*/ 80639 w 537210"/>
                    <a:gd name="connsiteY1" fmla="*/ 271005 h 268605"/>
                    <a:gd name="connsiteX2" fmla="*/ 464573 w 537210"/>
                    <a:gd name="connsiteY2" fmla="*/ 271005 h 268605"/>
                    <a:gd name="connsiteX3" fmla="*/ 541954 w 537210"/>
                    <a:gd name="connsiteY3" fmla="*/ 193224 h 268605"/>
                    <a:gd name="connsiteX4" fmla="*/ 541954 w 537210"/>
                    <a:gd name="connsiteY4" fmla="*/ 79896 h 268605"/>
                    <a:gd name="connsiteX5" fmla="*/ 463144 w 537210"/>
                    <a:gd name="connsiteY5" fmla="*/ 457 h 268605"/>
                    <a:gd name="connsiteX6" fmla="*/ 463144 w 537210"/>
                    <a:gd name="connsiteY6" fmla="*/ 0 h 268605"/>
                    <a:gd name="connsiteX7" fmla="*/ 80239 w 537210"/>
                    <a:gd name="connsiteY7" fmla="*/ 0 h 268605"/>
                    <a:gd name="connsiteX8" fmla="*/ 80239 w 537210"/>
                    <a:gd name="connsiteY8" fmla="*/ 1886 h 268605"/>
                    <a:gd name="connsiteX9" fmla="*/ 743 w 537210"/>
                    <a:gd name="connsiteY9" fmla="*/ 81382 h 268605"/>
                    <a:gd name="connsiteX10" fmla="*/ 0 w 537210"/>
                    <a:gd name="connsiteY10" fmla="*/ 81382 h 268605"/>
                    <a:gd name="connsiteX11" fmla="*/ 0 w 537210"/>
                    <a:gd name="connsiteY11" fmla="*/ 191795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210" h="268605">
                      <a:moveTo>
                        <a:pt x="1143" y="191738"/>
                      </a:moveTo>
                      <a:cubicBezTo>
                        <a:pt x="44840" y="192018"/>
                        <a:pt x="80233" y="227308"/>
                        <a:pt x="80639" y="271005"/>
                      </a:cubicBezTo>
                      <a:lnTo>
                        <a:pt x="464573" y="271005"/>
                      </a:lnTo>
                      <a:cubicBezTo>
                        <a:pt x="465727" y="228691"/>
                        <a:pt x="499645" y="194602"/>
                        <a:pt x="541954" y="193224"/>
                      </a:cubicBezTo>
                      <a:lnTo>
                        <a:pt x="541954" y="79896"/>
                      </a:lnTo>
                      <a:cubicBezTo>
                        <a:pt x="498457" y="79244"/>
                        <a:pt x="463447" y="43960"/>
                        <a:pt x="463144" y="457"/>
                      </a:cubicBezTo>
                      <a:lnTo>
                        <a:pt x="463144" y="0"/>
                      </a:lnTo>
                      <a:lnTo>
                        <a:pt x="80239" y="0"/>
                      </a:lnTo>
                      <a:cubicBezTo>
                        <a:pt x="80239" y="571"/>
                        <a:pt x="80239" y="1200"/>
                        <a:pt x="80239" y="1886"/>
                      </a:cubicBezTo>
                      <a:cubicBezTo>
                        <a:pt x="79959" y="45674"/>
                        <a:pt x="44531" y="81101"/>
                        <a:pt x="743" y="81382"/>
                      </a:cubicBezTo>
                      <a:lnTo>
                        <a:pt x="0" y="81382"/>
                      </a:lnTo>
                      <a:lnTo>
                        <a:pt x="0" y="191795"/>
                      </a:lnTo>
                      <a:close/>
                    </a:path>
                  </a:pathLst>
                </a:custGeom>
                <a:solidFill>
                  <a:srgbClr val="00B050"/>
                </a:solidFill>
                <a:ln w="571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EAD45BF-CA2A-A056-D779-349FDD6F23DE}"/>
                    </a:ext>
                  </a:extLst>
                </p:cNvPr>
                <p:cNvSpPr/>
                <p:nvPr/>
              </p:nvSpPr>
              <p:spPr>
                <a:xfrm>
                  <a:off x="7094296" y="3588792"/>
                  <a:ext cx="188595" cy="188595"/>
                </a:xfrm>
                <a:custGeom>
                  <a:avLst/>
                  <a:gdLst>
                    <a:gd name="connsiteX0" fmla="*/ 193510 w 188595"/>
                    <a:gd name="connsiteY0" fmla="*/ 96812 h 188595"/>
                    <a:gd name="connsiteX1" fmla="*/ 96812 w 188595"/>
                    <a:gd name="connsiteY1" fmla="*/ 0 h 188595"/>
                    <a:gd name="connsiteX2" fmla="*/ 0 w 188595"/>
                    <a:gd name="connsiteY2" fmla="*/ 96698 h 188595"/>
                    <a:gd name="connsiteX3" fmla="*/ 96698 w 188595"/>
                    <a:gd name="connsiteY3" fmla="*/ 193510 h 188595"/>
                    <a:gd name="connsiteX4" fmla="*/ 96812 w 188595"/>
                    <a:gd name="connsiteY4" fmla="*/ 193510 h 188595"/>
                    <a:gd name="connsiteX5" fmla="*/ 193510 w 188595"/>
                    <a:gd name="connsiteY5" fmla="*/ 96812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595" h="188595">
                      <a:moveTo>
                        <a:pt x="193510" y="96812"/>
                      </a:moveTo>
                      <a:cubicBezTo>
                        <a:pt x="193538" y="43377"/>
                        <a:pt x="150247" y="34"/>
                        <a:pt x="96812" y="0"/>
                      </a:cubicBezTo>
                      <a:cubicBezTo>
                        <a:pt x="43377" y="-29"/>
                        <a:pt x="34" y="43263"/>
                        <a:pt x="0" y="96698"/>
                      </a:cubicBezTo>
                      <a:cubicBezTo>
                        <a:pt x="-34" y="150133"/>
                        <a:pt x="43263" y="193476"/>
                        <a:pt x="96698" y="193510"/>
                      </a:cubicBezTo>
                      <a:cubicBezTo>
                        <a:pt x="96738" y="193510"/>
                        <a:pt x="96772" y="193510"/>
                        <a:pt x="96812" y="193510"/>
                      </a:cubicBezTo>
                      <a:cubicBezTo>
                        <a:pt x="150190" y="193447"/>
                        <a:pt x="193447" y="150190"/>
                        <a:pt x="193510" y="96812"/>
                      </a:cubicBezTo>
                      <a:close/>
                    </a:path>
                  </a:pathLst>
                </a:custGeom>
                <a:solidFill>
                  <a:srgbClr val="FFFFFF"/>
                </a:solidFill>
                <a:ln w="571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5926585-285F-A8FE-05E2-44C098443086}"/>
                    </a:ext>
                  </a:extLst>
                </p:cNvPr>
                <p:cNvSpPr/>
                <p:nvPr/>
              </p:nvSpPr>
              <p:spPr>
                <a:xfrm>
                  <a:off x="7102983" y="3598678"/>
                  <a:ext cx="171450" cy="171450"/>
                </a:xfrm>
                <a:custGeom>
                  <a:avLst/>
                  <a:gdLst>
                    <a:gd name="connsiteX0" fmla="*/ 0 w 171450"/>
                    <a:gd name="connsiteY0" fmla="*/ 87497 h 171450"/>
                    <a:gd name="connsiteX1" fmla="*/ 87497 w 171450"/>
                    <a:gd name="connsiteY1" fmla="*/ 0 h 171450"/>
                    <a:gd name="connsiteX2" fmla="*/ 174993 w 171450"/>
                    <a:gd name="connsiteY2" fmla="*/ 87497 h 171450"/>
                    <a:gd name="connsiteX3" fmla="*/ 87497 w 171450"/>
                    <a:gd name="connsiteY3" fmla="*/ 174993 h 171450"/>
                    <a:gd name="connsiteX4" fmla="*/ 0 w 171450"/>
                    <a:gd name="connsiteY4" fmla="*/ 87611 h 171450"/>
                    <a:gd name="connsiteX5" fmla="*/ 0 w 171450"/>
                    <a:gd name="connsiteY5" fmla="*/ 8749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171450">
                      <a:moveTo>
                        <a:pt x="0" y="87497"/>
                      </a:moveTo>
                      <a:cubicBezTo>
                        <a:pt x="0" y="39171"/>
                        <a:pt x="39176" y="0"/>
                        <a:pt x="87497" y="0"/>
                      </a:cubicBezTo>
                      <a:cubicBezTo>
                        <a:pt x="135823" y="0"/>
                        <a:pt x="174993" y="39171"/>
                        <a:pt x="174993" y="87497"/>
                      </a:cubicBezTo>
                      <a:cubicBezTo>
                        <a:pt x="174993" y="135823"/>
                        <a:pt x="135823" y="174993"/>
                        <a:pt x="87497" y="174993"/>
                      </a:cubicBezTo>
                      <a:cubicBezTo>
                        <a:pt x="39205" y="175027"/>
                        <a:pt x="34" y="135903"/>
                        <a:pt x="0" y="87611"/>
                      </a:cubicBezTo>
                      <a:cubicBezTo>
                        <a:pt x="0" y="87571"/>
                        <a:pt x="0" y="87537"/>
                        <a:pt x="0" y="87497"/>
                      </a:cubicBezTo>
                      <a:close/>
                    </a:path>
                  </a:pathLst>
                </a:custGeom>
                <a:solidFill>
                  <a:srgbClr val="2FA9BC"/>
                </a:solidFill>
                <a:ln w="571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D855D58-6060-9946-17BB-CFB5B0AE5B16}"/>
                    </a:ext>
                  </a:extLst>
                </p:cNvPr>
                <p:cNvSpPr/>
                <p:nvPr/>
              </p:nvSpPr>
              <p:spPr>
                <a:xfrm>
                  <a:off x="7314838" y="3679374"/>
                  <a:ext cx="40005" cy="11430"/>
                </a:xfrm>
                <a:custGeom>
                  <a:avLst/>
                  <a:gdLst>
                    <a:gd name="connsiteX0" fmla="*/ 0 w 40005"/>
                    <a:gd name="connsiteY0" fmla="*/ 0 h 11430"/>
                    <a:gd name="connsiteX1" fmla="*/ 44349 w 40005"/>
                    <a:gd name="connsiteY1" fmla="*/ 0 h 11430"/>
                    <a:gd name="connsiteX2" fmla="*/ 44349 w 40005"/>
                    <a:gd name="connsiteY2" fmla="*/ 12459 h 11430"/>
                    <a:gd name="connsiteX3" fmla="*/ 0 w 40005"/>
                    <a:gd name="connsiteY3" fmla="*/ 12459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9" y="0"/>
                      </a:lnTo>
                      <a:lnTo>
                        <a:pt x="44349" y="12459"/>
                      </a:lnTo>
                      <a:lnTo>
                        <a:pt x="0" y="12459"/>
                      </a:lnTo>
                      <a:close/>
                    </a:path>
                  </a:pathLst>
                </a:custGeom>
                <a:solidFill>
                  <a:srgbClr val="FFFFFF"/>
                </a:solidFill>
                <a:ln w="571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E8E9E43-14FE-C38A-963F-8E7866A77AF6}"/>
                    </a:ext>
                  </a:extLst>
                </p:cNvPr>
                <p:cNvSpPr/>
                <p:nvPr/>
              </p:nvSpPr>
              <p:spPr>
                <a:xfrm>
                  <a:off x="7375188" y="3679374"/>
                  <a:ext cx="40005" cy="11430"/>
                </a:xfrm>
                <a:custGeom>
                  <a:avLst/>
                  <a:gdLst>
                    <a:gd name="connsiteX0" fmla="*/ 0 w 40005"/>
                    <a:gd name="connsiteY0" fmla="*/ 0 h 11430"/>
                    <a:gd name="connsiteX1" fmla="*/ 44406 w 40005"/>
                    <a:gd name="connsiteY1" fmla="*/ 0 h 11430"/>
                    <a:gd name="connsiteX2" fmla="*/ 44406 w 40005"/>
                    <a:gd name="connsiteY2" fmla="*/ 12459 h 11430"/>
                    <a:gd name="connsiteX3" fmla="*/ 0 w 40005"/>
                    <a:gd name="connsiteY3" fmla="*/ 12459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406" y="0"/>
                      </a:lnTo>
                      <a:lnTo>
                        <a:pt x="44406" y="12459"/>
                      </a:lnTo>
                      <a:lnTo>
                        <a:pt x="0" y="12459"/>
                      </a:lnTo>
                      <a:close/>
                    </a:path>
                  </a:pathLst>
                </a:custGeom>
                <a:solidFill>
                  <a:srgbClr val="FFFFFF"/>
                </a:solidFill>
                <a:ln w="571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8A5930C-C637-86D2-5970-FCF85BF34608}"/>
                    </a:ext>
                  </a:extLst>
                </p:cNvPr>
                <p:cNvSpPr/>
                <p:nvPr/>
              </p:nvSpPr>
              <p:spPr>
                <a:xfrm>
                  <a:off x="6968795" y="3679374"/>
                  <a:ext cx="40005" cy="11430"/>
                </a:xfrm>
                <a:custGeom>
                  <a:avLst/>
                  <a:gdLst>
                    <a:gd name="connsiteX0" fmla="*/ 0 w 40005"/>
                    <a:gd name="connsiteY0" fmla="*/ 0 h 11430"/>
                    <a:gd name="connsiteX1" fmla="*/ 44348 w 40005"/>
                    <a:gd name="connsiteY1" fmla="*/ 0 h 11430"/>
                    <a:gd name="connsiteX2" fmla="*/ 44348 w 40005"/>
                    <a:gd name="connsiteY2" fmla="*/ 12459 h 11430"/>
                    <a:gd name="connsiteX3" fmla="*/ 0 w 40005"/>
                    <a:gd name="connsiteY3" fmla="*/ 12459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8" y="0"/>
                      </a:lnTo>
                      <a:lnTo>
                        <a:pt x="44348" y="12459"/>
                      </a:lnTo>
                      <a:lnTo>
                        <a:pt x="0" y="12459"/>
                      </a:lnTo>
                      <a:close/>
                    </a:path>
                  </a:pathLst>
                </a:custGeom>
                <a:solidFill>
                  <a:srgbClr val="FFFFFF"/>
                </a:solidFill>
                <a:ln w="571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66DBE41-C335-0E9D-0D83-E324F1119E30}"/>
                    </a:ext>
                  </a:extLst>
                </p:cNvPr>
                <p:cNvSpPr/>
                <p:nvPr/>
              </p:nvSpPr>
              <p:spPr>
                <a:xfrm>
                  <a:off x="7029145" y="3679374"/>
                  <a:ext cx="40005" cy="11430"/>
                </a:xfrm>
                <a:custGeom>
                  <a:avLst/>
                  <a:gdLst>
                    <a:gd name="connsiteX0" fmla="*/ 0 w 40005"/>
                    <a:gd name="connsiteY0" fmla="*/ 0 h 11430"/>
                    <a:gd name="connsiteX1" fmla="*/ 44349 w 40005"/>
                    <a:gd name="connsiteY1" fmla="*/ 0 h 11430"/>
                    <a:gd name="connsiteX2" fmla="*/ 44349 w 40005"/>
                    <a:gd name="connsiteY2" fmla="*/ 12459 h 11430"/>
                    <a:gd name="connsiteX3" fmla="*/ 0 w 40005"/>
                    <a:gd name="connsiteY3" fmla="*/ 12459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9" y="0"/>
                      </a:lnTo>
                      <a:lnTo>
                        <a:pt x="44349" y="12459"/>
                      </a:lnTo>
                      <a:lnTo>
                        <a:pt x="0" y="12459"/>
                      </a:lnTo>
                      <a:close/>
                    </a:path>
                  </a:pathLst>
                </a:custGeom>
                <a:solidFill>
                  <a:srgbClr val="FFFFFF"/>
                </a:solidFill>
                <a:ln w="571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6A52603-EC5F-5570-F79D-3D76AE6F8532}"/>
                    </a:ext>
                  </a:extLst>
                </p:cNvPr>
                <p:cNvSpPr/>
                <p:nvPr/>
              </p:nvSpPr>
              <p:spPr>
                <a:xfrm>
                  <a:off x="6845465" y="3471977"/>
                  <a:ext cx="605790" cy="325755"/>
                </a:xfrm>
                <a:custGeom>
                  <a:avLst/>
                  <a:gdLst>
                    <a:gd name="connsiteX0" fmla="*/ 0 w 605790"/>
                    <a:gd name="connsiteY0" fmla="*/ 0 h 325755"/>
                    <a:gd name="connsiteX1" fmla="*/ 608248 w 605790"/>
                    <a:gd name="connsiteY1" fmla="*/ 0 h 325755"/>
                    <a:gd name="connsiteX2" fmla="*/ 608248 w 605790"/>
                    <a:gd name="connsiteY2" fmla="*/ 329298 h 325755"/>
                    <a:gd name="connsiteX3" fmla="*/ 0 w 605790"/>
                    <a:gd name="connsiteY3" fmla="*/ 329298 h 325755"/>
                  </a:gdLst>
                  <a:ahLst/>
                  <a:cxnLst>
                    <a:cxn ang="0">
                      <a:pos x="connsiteX0" y="connsiteY0"/>
                    </a:cxn>
                    <a:cxn ang="0">
                      <a:pos x="connsiteX1" y="connsiteY1"/>
                    </a:cxn>
                    <a:cxn ang="0">
                      <a:pos x="connsiteX2" y="connsiteY2"/>
                    </a:cxn>
                    <a:cxn ang="0">
                      <a:pos x="connsiteX3" y="connsiteY3"/>
                    </a:cxn>
                  </a:cxnLst>
                  <a:rect l="l" t="t" r="r" b="b"/>
                  <a:pathLst>
                    <a:path w="605790" h="325755">
                      <a:moveTo>
                        <a:pt x="0" y="0"/>
                      </a:moveTo>
                      <a:lnTo>
                        <a:pt x="608248" y="0"/>
                      </a:lnTo>
                      <a:lnTo>
                        <a:pt x="608248" y="329298"/>
                      </a:lnTo>
                      <a:lnTo>
                        <a:pt x="0" y="329298"/>
                      </a:lnTo>
                      <a:close/>
                    </a:path>
                  </a:pathLst>
                </a:custGeom>
                <a:solidFill>
                  <a:srgbClr val="00B050"/>
                </a:solidFill>
                <a:ln w="571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42E597C-3165-743C-4B2D-1BB665DFD2B3}"/>
                    </a:ext>
                  </a:extLst>
                </p:cNvPr>
                <p:cNvSpPr/>
                <p:nvPr/>
              </p:nvSpPr>
              <p:spPr>
                <a:xfrm>
                  <a:off x="6863410" y="3488265"/>
                  <a:ext cx="571500" cy="291465"/>
                </a:xfrm>
                <a:custGeom>
                  <a:avLst/>
                  <a:gdLst>
                    <a:gd name="connsiteX0" fmla="*/ 0 w 571500"/>
                    <a:gd name="connsiteY0" fmla="*/ 0 h 291465"/>
                    <a:gd name="connsiteX1" fmla="*/ 572300 w 571500"/>
                    <a:gd name="connsiteY1" fmla="*/ 0 h 291465"/>
                    <a:gd name="connsiteX2" fmla="*/ 572300 w 571500"/>
                    <a:gd name="connsiteY2" fmla="*/ 296723 h 291465"/>
                    <a:gd name="connsiteX3" fmla="*/ 0 w 571500"/>
                    <a:gd name="connsiteY3" fmla="*/ 296723 h 291465"/>
                  </a:gdLst>
                  <a:ahLst/>
                  <a:cxnLst>
                    <a:cxn ang="0">
                      <a:pos x="connsiteX0" y="connsiteY0"/>
                    </a:cxn>
                    <a:cxn ang="0">
                      <a:pos x="connsiteX1" y="connsiteY1"/>
                    </a:cxn>
                    <a:cxn ang="0">
                      <a:pos x="connsiteX2" y="connsiteY2"/>
                    </a:cxn>
                    <a:cxn ang="0">
                      <a:pos x="connsiteX3" y="connsiteY3"/>
                    </a:cxn>
                  </a:cxnLst>
                  <a:rect l="l" t="t" r="r" b="b"/>
                  <a:pathLst>
                    <a:path w="571500" h="291465">
                      <a:moveTo>
                        <a:pt x="0" y="0"/>
                      </a:moveTo>
                      <a:lnTo>
                        <a:pt x="572300" y="0"/>
                      </a:lnTo>
                      <a:lnTo>
                        <a:pt x="572300" y="296723"/>
                      </a:lnTo>
                      <a:lnTo>
                        <a:pt x="0" y="296723"/>
                      </a:lnTo>
                      <a:close/>
                    </a:path>
                  </a:pathLst>
                </a:custGeom>
                <a:solidFill>
                  <a:srgbClr val="FFFFFF"/>
                </a:solidFill>
                <a:ln w="571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F3D36A7-50DD-656E-0FC5-31AE4FDE1CAD}"/>
                    </a:ext>
                  </a:extLst>
                </p:cNvPr>
                <p:cNvSpPr/>
                <p:nvPr/>
              </p:nvSpPr>
              <p:spPr>
                <a:xfrm>
                  <a:off x="6878955" y="3501123"/>
                  <a:ext cx="537210" cy="268605"/>
                </a:xfrm>
                <a:custGeom>
                  <a:avLst/>
                  <a:gdLst>
                    <a:gd name="connsiteX0" fmla="*/ 571 w 537210"/>
                    <a:gd name="connsiteY0" fmla="*/ 191681 h 268605"/>
                    <a:gd name="connsiteX1" fmla="*/ 80010 w 537210"/>
                    <a:gd name="connsiteY1" fmla="*/ 271062 h 268605"/>
                    <a:gd name="connsiteX2" fmla="*/ 463944 w 537210"/>
                    <a:gd name="connsiteY2" fmla="*/ 271062 h 268605"/>
                    <a:gd name="connsiteX3" fmla="*/ 541325 w 537210"/>
                    <a:gd name="connsiteY3" fmla="*/ 193224 h 268605"/>
                    <a:gd name="connsiteX4" fmla="*/ 541325 w 537210"/>
                    <a:gd name="connsiteY4" fmla="*/ 79953 h 268605"/>
                    <a:gd name="connsiteX5" fmla="*/ 462515 w 537210"/>
                    <a:gd name="connsiteY5" fmla="*/ 457 h 268605"/>
                    <a:gd name="connsiteX6" fmla="*/ 462515 w 537210"/>
                    <a:gd name="connsiteY6" fmla="*/ 0 h 268605"/>
                    <a:gd name="connsiteX7" fmla="*/ 80010 w 537210"/>
                    <a:gd name="connsiteY7" fmla="*/ 0 h 268605"/>
                    <a:gd name="connsiteX8" fmla="*/ 80010 w 537210"/>
                    <a:gd name="connsiteY8" fmla="*/ 1886 h 268605"/>
                    <a:gd name="connsiteX9" fmla="*/ 515 w 537210"/>
                    <a:gd name="connsiteY9" fmla="*/ 81382 h 268605"/>
                    <a:gd name="connsiteX10" fmla="*/ 0 w 537210"/>
                    <a:gd name="connsiteY10" fmla="*/ 81382 h 268605"/>
                    <a:gd name="connsiteX11" fmla="*/ 0 w 537210"/>
                    <a:gd name="connsiteY11" fmla="*/ 191795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210" h="268605">
                      <a:moveTo>
                        <a:pt x="571" y="191681"/>
                      </a:moveTo>
                      <a:cubicBezTo>
                        <a:pt x="44228" y="192144"/>
                        <a:pt x="79513" y="227406"/>
                        <a:pt x="80010" y="271062"/>
                      </a:cubicBezTo>
                      <a:lnTo>
                        <a:pt x="463944" y="271062"/>
                      </a:lnTo>
                      <a:cubicBezTo>
                        <a:pt x="465070" y="228726"/>
                        <a:pt x="498994" y="194602"/>
                        <a:pt x="541325" y="193224"/>
                      </a:cubicBezTo>
                      <a:lnTo>
                        <a:pt x="541325" y="79953"/>
                      </a:lnTo>
                      <a:cubicBezTo>
                        <a:pt x="497805" y="79301"/>
                        <a:pt x="462789" y="43983"/>
                        <a:pt x="462515" y="457"/>
                      </a:cubicBezTo>
                      <a:lnTo>
                        <a:pt x="462515" y="0"/>
                      </a:lnTo>
                      <a:lnTo>
                        <a:pt x="80010" y="0"/>
                      </a:lnTo>
                      <a:cubicBezTo>
                        <a:pt x="80010" y="629"/>
                        <a:pt x="80010" y="1200"/>
                        <a:pt x="80010" y="1886"/>
                      </a:cubicBezTo>
                      <a:cubicBezTo>
                        <a:pt x="79730" y="45674"/>
                        <a:pt x="44303" y="81101"/>
                        <a:pt x="515" y="81382"/>
                      </a:cubicBezTo>
                      <a:lnTo>
                        <a:pt x="0" y="81382"/>
                      </a:lnTo>
                      <a:lnTo>
                        <a:pt x="0" y="191795"/>
                      </a:lnTo>
                      <a:close/>
                    </a:path>
                  </a:pathLst>
                </a:custGeom>
                <a:solidFill>
                  <a:srgbClr val="00B050"/>
                </a:solidFill>
                <a:ln w="571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37CF467-B188-68B5-8AB1-A58EDEAB2D52}"/>
                    </a:ext>
                  </a:extLst>
                </p:cNvPr>
                <p:cNvSpPr/>
                <p:nvPr/>
              </p:nvSpPr>
              <p:spPr>
                <a:xfrm>
                  <a:off x="7052748" y="3539871"/>
                  <a:ext cx="188595" cy="188595"/>
                </a:xfrm>
                <a:custGeom>
                  <a:avLst/>
                  <a:gdLst>
                    <a:gd name="connsiteX0" fmla="*/ 193510 w 188595"/>
                    <a:gd name="connsiteY0" fmla="*/ 96755 h 188595"/>
                    <a:gd name="connsiteX1" fmla="*/ 96755 w 188595"/>
                    <a:gd name="connsiteY1" fmla="*/ 0 h 188595"/>
                    <a:gd name="connsiteX2" fmla="*/ 0 w 188595"/>
                    <a:gd name="connsiteY2" fmla="*/ 96755 h 188595"/>
                    <a:gd name="connsiteX3" fmla="*/ 96755 w 188595"/>
                    <a:gd name="connsiteY3" fmla="*/ 193510 h 188595"/>
                    <a:gd name="connsiteX4" fmla="*/ 96812 w 188595"/>
                    <a:gd name="connsiteY4" fmla="*/ 193510 h 188595"/>
                    <a:gd name="connsiteX5" fmla="*/ 193510 w 188595"/>
                    <a:gd name="connsiteY5" fmla="*/ 96755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595" h="188595">
                      <a:moveTo>
                        <a:pt x="193510" y="96755"/>
                      </a:moveTo>
                      <a:cubicBezTo>
                        <a:pt x="193510" y="43319"/>
                        <a:pt x="150190" y="0"/>
                        <a:pt x="96755" y="0"/>
                      </a:cubicBezTo>
                      <a:cubicBezTo>
                        <a:pt x="43320" y="0"/>
                        <a:pt x="0" y="43319"/>
                        <a:pt x="0" y="96755"/>
                      </a:cubicBezTo>
                      <a:cubicBezTo>
                        <a:pt x="0" y="150190"/>
                        <a:pt x="43320" y="193510"/>
                        <a:pt x="96755" y="193510"/>
                      </a:cubicBezTo>
                      <a:cubicBezTo>
                        <a:pt x="96772" y="193510"/>
                        <a:pt x="96795" y="193510"/>
                        <a:pt x="96812" y="193510"/>
                      </a:cubicBezTo>
                      <a:cubicBezTo>
                        <a:pt x="150213" y="193447"/>
                        <a:pt x="193482" y="150156"/>
                        <a:pt x="193510" y="96755"/>
                      </a:cubicBezTo>
                      <a:close/>
                    </a:path>
                  </a:pathLst>
                </a:custGeom>
                <a:solidFill>
                  <a:srgbClr val="FFFFFF"/>
                </a:solidFill>
                <a:ln w="571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9BDF23C-0C86-C1EB-24EC-FE8DBEB6E879}"/>
                    </a:ext>
                  </a:extLst>
                </p:cNvPr>
                <p:cNvSpPr/>
                <p:nvPr/>
              </p:nvSpPr>
              <p:spPr>
                <a:xfrm>
                  <a:off x="7061492" y="3549929"/>
                  <a:ext cx="171450" cy="171450"/>
                </a:xfrm>
                <a:custGeom>
                  <a:avLst/>
                  <a:gdLst>
                    <a:gd name="connsiteX0" fmla="*/ 0 w 171450"/>
                    <a:gd name="connsiteY0" fmla="*/ 87497 h 171450"/>
                    <a:gd name="connsiteX1" fmla="*/ 87497 w 171450"/>
                    <a:gd name="connsiteY1" fmla="*/ 0 h 171450"/>
                    <a:gd name="connsiteX2" fmla="*/ 174993 w 171450"/>
                    <a:gd name="connsiteY2" fmla="*/ 87497 h 171450"/>
                    <a:gd name="connsiteX3" fmla="*/ 87497 w 171450"/>
                    <a:gd name="connsiteY3" fmla="*/ 174994 h 171450"/>
                    <a:gd name="connsiteX4" fmla="*/ 0 w 171450"/>
                    <a:gd name="connsiteY4" fmla="*/ 87497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0" y="87497"/>
                      </a:moveTo>
                      <a:cubicBezTo>
                        <a:pt x="0" y="39171"/>
                        <a:pt x="39171" y="0"/>
                        <a:pt x="87497" y="0"/>
                      </a:cubicBezTo>
                      <a:cubicBezTo>
                        <a:pt x="135823" y="0"/>
                        <a:pt x="174993" y="39171"/>
                        <a:pt x="174993" y="87497"/>
                      </a:cubicBezTo>
                      <a:cubicBezTo>
                        <a:pt x="174993" y="135817"/>
                        <a:pt x="135823" y="174994"/>
                        <a:pt x="87497" y="174994"/>
                      </a:cubicBezTo>
                      <a:cubicBezTo>
                        <a:pt x="39171" y="174994"/>
                        <a:pt x="0" y="135817"/>
                        <a:pt x="0" y="87497"/>
                      </a:cubicBezTo>
                      <a:close/>
                    </a:path>
                  </a:pathLst>
                </a:custGeom>
                <a:solidFill>
                  <a:srgbClr val="FFFFFF"/>
                </a:solidFill>
                <a:ln w="571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B51DB7E-0905-921D-B03A-F04A669B4BFB}"/>
                    </a:ext>
                  </a:extLst>
                </p:cNvPr>
                <p:cNvSpPr/>
                <p:nvPr/>
              </p:nvSpPr>
              <p:spPr>
                <a:xfrm>
                  <a:off x="7273290" y="3630397"/>
                  <a:ext cx="40005" cy="11430"/>
                </a:xfrm>
                <a:custGeom>
                  <a:avLst/>
                  <a:gdLst>
                    <a:gd name="connsiteX0" fmla="*/ 0 w 40005"/>
                    <a:gd name="connsiteY0" fmla="*/ 0 h 11430"/>
                    <a:gd name="connsiteX1" fmla="*/ 44348 w 40005"/>
                    <a:gd name="connsiteY1" fmla="*/ 0 h 11430"/>
                    <a:gd name="connsiteX2" fmla="*/ 44348 w 40005"/>
                    <a:gd name="connsiteY2" fmla="*/ 12401 h 11430"/>
                    <a:gd name="connsiteX3" fmla="*/ 0 w 40005"/>
                    <a:gd name="connsiteY3" fmla="*/ 12401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8" y="0"/>
                      </a:lnTo>
                      <a:lnTo>
                        <a:pt x="44348" y="12401"/>
                      </a:lnTo>
                      <a:lnTo>
                        <a:pt x="0" y="12401"/>
                      </a:lnTo>
                      <a:close/>
                    </a:path>
                  </a:pathLst>
                </a:custGeom>
                <a:solidFill>
                  <a:srgbClr val="FFFFFF"/>
                </a:solidFill>
                <a:ln w="571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0C9581C-EBF0-CF84-5BDD-3380B1AF7F4A}"/>
                    </a:ext>
                  </a:extLst>
                </p:cNvPr>
                <p:cNvSpPr/>
                <p:nvPr/>
              </p:nvSpPr>
              <p:spPr>
                <a:xfrm>
                  <a:off x="7333698" y="3630397"/>
                  <a:ext cx="40005" cy="11430"/>
                </a:xfrm>
                <a:custGeom>
                  <a:avLst/>
                  <a:gdLst>
                    <a:gd name="connsiteX0" fmla="*/ 0 w 40005"/>
                    <a:gd name="connsiteY0" fmla="*/ 0 h 11430"/>
                    <a:gd name="connsiteX1" fmla="*/ 44348 w 40005"/>
                    <a:gd name="connsiteY1" fmla="*/ 0 h 11430"/>
                    <a:gd name="connsiteX2" fmla="*/ 44348 w 40005"/>
                    <a:gd name="connsiteY2" fmla="*/ 12401 h 11430"/>
                    <a:gd name="connsiteX3" fmla="*/ 0 w 40005"/>
                    <a:gd name="connsiteY3" fmla="*/ 12401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8" y="0"/>
                      </a:lnTo>
                      <a:lnTo>
                        <a:pt x="44348" y="12401"/>
                      </a:lnTo>
                      <a:lnTo>
                        <a:pt x="0" y="12401"/>
                      </a:lnTo>
                      <a:close/>
                    </a:path>
                  </a:pathLst>
                </a:custGeom>
                <a:solidFill>
                  <a:srgbClr val="FFFFFF"/>
                </a:solidFill>
                <a:ln w="571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9A052FA-5D27-1DA8-1451-10B109A3067D}"/>
                    </a:ext>
                  </a:extLst>
                </p:cNvPr>
                <p:cNvSpPr/>
                <p:nvPr/>
              </p:nvSpPr>
              <p:spPr>
                <a:xfrm>
                  <a:off x="6927247" y="3630397"/>
                  <a:ext cx="40005" cy="11430"/>
                </a:xfrm>
                <a:custGeom>
                  <a:avLst/>
                  <a:gdLst>
                    <a:gd name="connsiteX0" fmla="*/ 0 w 40005"/>
                    <a:gd name="connsiteY0" fmla="*/ 0 h 11430"/>
                    <a:gd name="connsiteX1" fmla="*/ 44349 w 40005"/>
                    <a:gd name="connsiteY1" fmla="*/ 0 h 11430"/>
                    <a:gd name="connsiteX2" fmla="*/ 44349 w 40005"/>
                    <a:gd name="connsiteY2" fmla="*/ 12401 h 11430"/>
                    <a:gd name="connsiteX3" fmla="*/ 0 w 40005"/>
                    <a:gd name="connsiteY3" fmla="*/ 12401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9" y="0"/>
                      </a:lnTo>
                      <a:lnTo>
                        <a:pt x="44349" y="12401"/>
                      </a:lnTo>
                      <a:lnTo>
                        <a:pt x="0" y="12401"/>
                      </a:lnTo>
                      <a:close/>
                    </a:path>
                  </a:pathLst>
                </a:custGeom>
                <a:solidFill>
                  <a:srgbClr val="FFFFFF"/>
                </a:solidFill>
                <a:ln w="571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549694F-1C81-5332-6B45-7F28699BE099}"/>
                    </a:ext>
                  </a:extLst>
                </p:cNvPr>
                <p:cNvSpPr/>
                <p:nvPr/>
              </p:nvSpPr>
              <p:spPr>
                <a:xfrm>
                  <a:off x="6987597" y="3630397"/>
                  <a:ext cx="40005" cy="11430"/>
                </a:xfrm>
                <a:custGeom>
                  <a:avLst/>
                  <a:gdLst>
                    <a:gd name="connsiteX0" fmla="*/ 0 w 40005"/>
                    <a:gd name="connsiteY0" fmla="*/ 0 h 11430"/>
                    <a:gd name="connsiteX1" fmla="*/ 44349 w 40005"/>
                    <a:gd name="connsiteY1" fmla="*/ 0 h 11430"/>
                    <a:gd name="connsiteX2" fmla="*/ 44349 w 40005"/>
                    <a:gd name="connsiteY2" fmla="*/ 12401 h 11430"/>
                    <a:gd name="connsiteX3" fmla="*/ 0 w 40005"/>
                    <a:gd name="connsiteY3" fmla="*/ 12401 h 11430"/>
                  </a:gdLst>
                  <a:ahLst/>
                  <a:cxnLst>
                    <a:cxn ang="0">
                      <a:pos x="connsiteX0" y="connsiteY0"/>
                    </a:cxn>
                    <a:cxn ang="0">
                      <a:pos x="connsiteX1" y="connsiteY1"/>
                    </a:cxn>
                    <a:cxn ang="0">
                      <a:pos x="connsiteX2" y="connsiteY2"/>
                    </a:cxn>
                    <a:cxn ang="0">
                      <a:pos x="connsiteX3" y="connsiteY3"/>
                    </a:cxn>
                  </a:cxnLst>
                  <a:rect l="l" t="t" r="r" b="b"/>
                  <a:pathLst>
                    <a:path w="40005" h="11430">
                      <a:moveTo>
                        <a:pt x="0" y="0"/>
                      </a:moveTo>
                      <a:lnTo>
                        <a:pt x="44349" y="0"/>
                      </a:lnTo>
                      <a:lnTo>
                        <a:pt x="44349" y="12401"/>
                      </a:lnTo>
                      <a:lnTo>
                        <a:pt x="0" y="12401"/>
                      </a:lnTo>
                      <a:close/>
                    </a:path>
                  </a:pathLst>
                </a:custGeom>
                <a:solidFill>
                  <a:srgbClr val="FFFFFF"/>
                </a:solidFill>
                <a:ln w="571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1198619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147864" y="107576"/>
            <a:ext cx="1039886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3: </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Total Payment for Verified Status Vs Total Payment for Non Verified Status</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endParaRPr>
          </a:p>
        </p:txBody>
      </p:sp>
      <p:sp>
        <p:nvSpPr>
          <p:cNvPr id="3" name="TextBox 2">
            <a:extLst>
              <a:ext uri="{FF2B5EF4-FFF2-40B4-BE49-F238E27FC236}">
                <a16:creationId xmlns:a16="http://schemas.microsoft.com/office/drawing/2014/main" id="{91DF8836-9F7E-9D01-338A-0D2A22C4BFE4}"/>
              </a:ext>
            </a:extLst>
          </p:cNvPr>
          <p:cNvSpPr txBox="1"/>
          <p:nvPr/>
        </p:nvSpPr>
        <p:spPr>
          <a:xfrm>
            <a:off x="2532535" y="4595990"/>
            <a:ext cx="7629525"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Verified Borrowers contribute 58.88% of the total payment, amounting to $219.89M.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Non-Verified Borrowers make up 41.12%, contributing $153.54M.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Verified borrowers account for a higher percentage of total repayments, indicating stronger creditworthiness.</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5" name="Picture 4">
            <a:extLst>
              <a:ext uri="{FF2B5EF4-FFF2-40B4-BE49-F238E27FC236}">
                <a16:creationId xmlns:a16="http://schemas.microsoft.com/office/drawing/2014/main" id="{13332BED-F317-57EE-74F2-FA41B04FE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705" y="1140335"/>
            <a:ext cx="4708586" cy="3157816"/>
          </a:xfrm>
          <a:prstGeom prst="rect">
            <a:avLst/>
          </a:prstGeom>
        </p:spPr>
      </p:pic>
    </p:spTree>
    <p:extLst>
      <p:ext uri="{BB962C8B-B14F-4D97-AF65-F5344CB8AC3E}">
        <p14:creationId xmlns:p14="http://schemas.microsoft.com/office/powerpoint/2010/main" val="41616407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147864" y="107576"/>
            <a:ext cx="1039886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4: </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State wise and Month wise Loan </a:t>
            </a:r>
            <a:r>
              <a:rPr lang="en-US" sz="3000" b="1" dirty="0">
                <a:solidFill>
                  <a:schemeClr val="bg1"/>
                </a:solidFill>
                <a:latin typeface="Metropolis Medium" panose="00000600000000000000" pitchFamily="50" charset="0"/>
              </a:rPr>
              <a:t>S</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tatus</a:t>
            </a:r>
          </a:p>
        </p:txBody>
      </p:sp>
      <p:sp>
        <p:nvSpPr>
          <p:cNvPr id="3" name="TextBox 2">
            <a:extLst>
              <a:ext uri="{FF2B5EF4-FFF2-40B4-BE49-F238E27FC236}">
                <a16:creationId xmlns:a16="http://schemas.microsoft.com/office/drawing/2014/main" id="{91DF8836-9F7E-9D01-338A-0D2A22C4BFE4}"/>
              </a:ext>
            </a:extLst>
          </p:cNvPr>
          <p:cNvSpPr txBox="1"/>
          <p:nvPr/>
        </p:nvSpPr>
        <p:spPr>
          <a:xfrm>
            <a:off x="1762378" y="4442100"/>
            <a:ext cx="9169839"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California (CA) has the highest loan count with 5.36K loans, followed by New York (NY) at 2.85K loans.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Other states such as Florida (FL) and Texas (TX) show moderate loan counts, while Virginia (VA) and Pennsylvania (PA) have lower counts.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state-wise breakdown helps us identify high-volume regions, while the month-wise data can be used to track seasonal trends in borrowing.</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5" name="Picture 4">
            <a:extLst>
              <a:ext uri="{FF2B5EF4-FFF2-40B4-BE49-F238E27FC236}">
                <a16:creationId xmlns:a16="http://schemas.microsoft.com/office/drawing/2014/main" id="{92360BE5-67A5-3E8F-6A97-1B9551BFA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70" y="611759"/>
            <a:ext cx="7189056" cy="3655550"/>
          </a:xfrm>
          <a:prstGeom prst="rect">
            <a:avLst/>
          </a:prstGeom>
        </p:spPr>
      </p:pic>
    </p:spTree>
    <p:extLst>
      <p:ext uri="{BB962C8B-B14F-4D97-AF65-F5344CB8AC3E}">
        <p14:creationId xmlns:p14="http://schemas.microsoft.com/office/powerpoint/2010/main" val="279420940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147864" y="107576"/>
            <a:ext cx="1039886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5: </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Home Ownership Vs Last </a:t>
            </a:r>
            <a:r>
              <a:rPr lang="en-US" sz="3000" b="1" dirty="0">
                <a:solidFill>
                  <a:schemeClr val="bg1"/>
                </a:solidFill>
                <a:latin typeface="Metropolis Medium" panose="00000600000000000000" pitchFamily="50" charset="0"/>
              </a:rPr>
              <a:t>P</a:t>
            </a:r>
            <a:r>
              <a:rPr kumimoji="0" lang="en-US" sz="3000" b="1" i="0" u="none" strike="noStrike" kern="1200" cap="none" spc="0" normalizeH="0" baseline="0" noProof="0" dirty="0" err="1">
                <a:ln>
                  <a:noFill/>
                </a:ln>
                <a:solidFill>
                  <a:schemeClr val="bg1"/>
                </a:solidFill>
                <a:effectLst/>
                <a:uLnTx/>
                <a:uFillTx/>
                <a:latin typeface="Metropolis Medium" panose="00000600000000000000" pitchFamily="50" charset="0"/>
                <a:ea typeface="+mj-ea"/>
                <a:cs typeface="+mj-cs"/>
              </a:rPr>
              <a:t>ayment</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 Date </a:t>
            </a:r>
            <a:r>
              <a:rPr lang="en-US" sz="3000" b="1" dirty="0">
                <a:solidFill>
                  <a:schemeClr val="bg1"/>
                </a:solidFill>
                <a:latin typeface="Metropolis Medium" panose="00000600000000000000" pitchFamily="50" charset="0"/>
              </a:rPr>
              <a:t>S</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tats</a:t>
            </a:r>
          </a:p>
        </p:txBody>
      </p:sp>
      <p:sp>
        <p:nvSpPr>
          <p:cNvPr id="3" name="TextBox 2">
            <a:extLst>
              <a:ext uri="{FF2B5EF4-FFF2-40B4-BE49-F238E27FC236}">
                <a16:creationId xmlns:a16="http://schemas.microsoft.com/office/drawing/2014/main" id="{91DF8836-9F7E-9D01-338A-0D2A22C4BFE4}"/>
              </a:ext>
            </a:extLst>
          </p:cNvPr>
          <p:cNvSpPr txBox="1"/>
          <p:nvPr/>
        </p:nvSpPr>
        <p:spPr>
          <a:xfrm>
            <a:off x="1922885" y="4442100"/>
            <a:ext cx="8848826"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Mortgage holders show the highest repayment amounts over time, peaking around 2014, and then experiencing a decline.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Renters and those with no home ownership (NONE) show much lower payment volumes.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white"/>
              </a:solidFill>
              <a:latin typeface="Metropolis Medium" panose="00000600000000000000" pitchFamily="50"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high repayment from mortgage holders suggests that those with more secure home ownership statuses are more reliable in repaying loans.</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6" name="Picture 5">
            <a:extLst>
              <a:ext uri="{FF2B5EF4-FFF2-40B4-BE49-F238E27FC236}">
                <a16:creationId xmlns:a16="http://schemas.microsoft.com/office/drawing/2014/main" id="{692CB8DE-E0AE-278E-2680-7C35B5553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157" y="611759"/>
            <a:ext cx="7193686" cy="3756904"/>
          </a:xfrm>
          <a:prstGeom prst="rect">
            <a:avLst/>
          </a:prstGeom>
        </p:spPr>
      </p:pic>
      <p:sp>
        <p:nvSpPr>
          <p:cNvPr id="4" name="Isosceles Triangle 3">
            <a:extLst>
              <a:ext uri="{FF2B5EF4-FFF2-40B4-BE49-F238E27FC236}">
                <a16:creationId xmlns:a16="http://schemas.microsoft.com/office/drawing/2014/main" id="{CA0B0BF5-4F39-6A73-5C97-C2C4C34297C2}"/>
              </a:ext>
            </a:extLst>
          </p:cNvPr>
          <p:cNvSpPr/>
          <p:nvPr/>
        </p:nvSpPr>
        <p:spPr>
          <a:xfrm>
            <a:off x="11168109" y="0"/>
            <a:ext cx="1023891"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543165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2000">
              <a:srgbClr val="FFC000"/>
            </a:gs>
          </a:gsLst>
          <a:lin ang="108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089321" y="2363600"/>
            <a:ext cx="10013358" cy="21307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a:ln>
                  <a:noFill/>
                </a:ln>
                <a:solidFill>
                  <a:prstClr val="black"/>
                </a:solidFill>
                <a:effectLst/>
                <a:uLnTx/>
                <a:uFillTx/>
                <a:latin typeface="Metropolis Medium" panose="00000600000000000000" pitchFamily="50" charset="0"/>
                <a:ea typeface="+mj-ea"/>
                <a:cs typeface="+mj-cs"/>
              </a:rPr>
              <a:t>DASHBOARD IMAGES</a:t>
            </a:r>
          </a:p>
        </p:txBody>
      </p:sp>
      <p:sp>
        <p:nvSpPr>
          <p:cNvPr id="6" name="Isosceles Triangle 5">
            <a:extLst>
              <a:ext uri="{FF2B5EF4-FFF2-40B4-BE49-F238E27FC236}">
                <a16:creationId xmlns:a16="http://schemas.microsoft.com/office/drawing/2014/main" id="{129EAC65-8FD9-423F-8E6F-E8D69F3D84DB}"/>
              </a:ext>
            </a:extLst>
          </p:cNvPr>
          <p:cNvSpPr/>
          <p:nvPr/>
        </p:nvSpPr>
        <p:spPr>
          <a:xfrm>
            <a:off x="11168109" y="0"/>
            <a:ext cx="1023891" cy="6858000"/>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817948"/>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B0F0"/>
                </a:solidFill>
                <a:effectLst/>
                <a:uLnTx/>
                <a:uFillTx/>
                <a:latin typeface="Metropolis Medium" panose="00000600000000000000" pitchFamily="50" charset="0"/>
                <a:ea typeface="+mj-ea"/>
                <a:cs typeface="+mj-cs"/>
              </a:rPr>
              <a:t>EXCEL DASHBOARD</a:t>
            </a:r>
          </a:p>
        </p:txBody>
      </p:sp>
      <p:pic>
        <p:nvPicPr>
          <p:cNvPr id="3" name="Picture 2">
            <a:extLst>
              <a:ext uri="{FF2B5EF4-FFF2-40B4-BE49-F238E27FC236}">
                <a16:creationId xmlns:a16="http://schemas.microsoft.com/office/drawing/2014/main" id="{58AC75A6-F45D-9660-A46B-489C7A066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53" y="1002284"/>
            <a:ext cx="11508493" cy="5366009"/>
          </a:xfrm>
          <a:prstGeom prst="rect">
            <a:avLst/>
          </a:prstGeom>
          <a:ln>
            <a:solidFill>
              <a:schemeClr val="tx1"/>
            </a:solidFill>
          </a:ln>
        </p:spPr>
      </p:pic>
    </p:spTree>
    <p:extLst>
      <p:ext uri="{BB962C8B-B14F-4D97-AF65-F5344CB8AC3E}">
        <p14:creationId xmlns:p14="http://schemas.microsoft.com/office/powerpoint/2010/main" val="26537394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DA63"/>
                </a:solidFill>
                <a:effectLst/>
                <a:uLnTx/>
                <a:uFillTx/>
                <a:latin typeface="Metropolis Medium" panose="00000600000000000000" pitchFamily="50" charset="0"/>
                <a:ea typeface="+mj-ea"/>
                <a:cs typeface="+mj-cs"/>
              </a:rPr>
              <a:t>POWER BI DASHBOARD PAGE-1</a:t>
            </a:r>
          </a:p>
        </p:txBody>
      </p:sp>
      <p:pic>
        <p:nvPicPr>
          <p:cNvPr id="4" name="Picture 3">
            <a:extLst>
              <a:ext uri="{FF2B5EF4-FFF2-40B4-BE49-F238E27FC236}">
                <a16:creationId xmlns:a16="http://schemas.microsoft.com/office/drawing/2014/main" id="{9A827EEE-28E9-B90D-7656-76DC569277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582" y="715326"/>
            <a:ext cx="10778836" cy="6032566"/>
          </a:xfrm>
          <a:prstGeom prst="rect">
            <a:avLst/>
          </a:prstGeom>
        </p:spPr>
      </p:pic>
    </p:spTree>
    <p:extLst>
      <p:ext uri="{BB962C8B-B14F-4D97-AF65-F5344CB8AC3E}">
        <p14:creationId xmlns:p14="http://schemas.microsoft.com/office/powerpoint/2010/main" val="1934850198"/>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DA63"/>
                </a:solidFill>
                <a:effectLst/>
                <a:uLnTx/>
                <a:uFillTx/>
                <a:latin typeface="Metropolis Medium" panose="00000600000000000000" pitchFamily="50" charset="0"/>
                <a:ea typeface="+mj-ea"/>
                <a:cs typeface="+mj-cs"/>
              </a:rPr>
              <a:t>POWER BI DASHBOARD PAGE-2</a:t>
            </a:r>
          </a:p>
        </p:txBody>
      </p:sp>
      <p:pic>
        <p:nvPicPr>
          <p:cNvPr id="2" name="Picture 1">
            <a:extLst>
              <a:ext uri="{FF2B5EF4-FFF2-40B4-BE49-F238E27FC236}">
                <a16:creationId xmlns:a16="http://schemas.microsoft.com/office/drawing/2014/main" id="{7834F01F-C968-2682-4AB1-8B546F3CFF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451" y="712794"/>
            <a:ext cx="10775097" cy="6037630"/>
          </a:xfrm>
          <a:prstGeom prst="rect">
            <a:avLst/>
          </a:prstGeom>
        </p:spPr>
      </p:pic>
    </p:spTree>
    <p:extLst>
      <p:ext uri="{BB962C8B-B14F-4D97-AF65-F5344CB8AC3E}">
        <p14:creationId xmlns:p14="http://schemas.microsoft.com/office/powerpoint/2010/main" val="181643342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83D43301-572C-4D86-A2FD-AAB5B971F709}"/>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DA63"/>
                </a:solidFill>
                <a:effectLst/>
                <a:uLnTx/>
                <a:uFillTx/>
                <a:latin typeface="Metropolis Medium" panose="00000600000000000000" pitchFamily="50" charset="0"/>
                <a:ea typeface="+mj-ea"/>
                <a:cs typeface="+mj-cs"/>
              </a:rPr>
              <a:t>POWER BI DASHBOARD PAGE-3</a:t>
            </a:r>
          </a:p>
        </p:txBody>
      </p:sp>
      <p:pic>
        <p:nvPicPr>
          <p:cNvPr id="2" name="Picture 1">
            <a:extLst>
              <a:ext uri="{FF2B5EF4-FFF2-40B4-BE49-F238E27FC236}">
                <a16:creationId xmlns:a16="http://schemas.microsoft.com/office/drawing/2014/main" id="{38E89BDF-4FFD-3565-4D0C-BC90AB24BC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451" y="727716"/>
            <a:ext cx="10775097" cy="6007785"/>
          </a:xfrm>
          <a:prstGeom prst="rect">
            <a:avLst/>
          </a:prstGeom>
        </p:spPr>
      </p:pic>
    </p:spTree>
    <p:extLst>
      <p:ext uri="{BB962C8B-B14F-4D97-AF65-F5344CB8AC3E}">
        <p14:creationId xmlns:p14="http://schemas.microsoft.com/office/powerpoint/2010/main" val="222595630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F5A3C-07A2-097F-F821-5E2615720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a:extLst>
              <a:ext uri="{FF2B5EF4-FFF2-40B4-BE49-F238E27FC236}">
                <a16:creationId xmlns:a16="http://schemas.microsoft.com/office/drawing/2014/main" id="{923897AA-A0FF-27D1-D258-77DD84F3FCE0}"/>
              </a:ext>
            </a:extLst>
          </p:cNvPr>
          <p:cNvGrpSpPr/>
          <p:nvPr/>
        </p:nvGrpSpPr>
        <p:grpSpPr>
          <a:xfrm>
            <a:off x="5875506" y="0"/>
            <a:ext cx="6323780" cy="6858000"/>
            <a:chOff x="5875506" y="0"/>
            <a:chExt cx="6323780" cy="6858000"/>
          </a:xfrm>
        </p:grpSpPr>
        <p:sp>
          <p:nvSpPr>
            <p:cNvPr id="2" name="Rectangle 1">
              <a:extLst>
                <a:ext uri="{FF2B5EF4-FFF2-40B4-BE49-F238E27FC236}">
                  <a16:creationId xmlns:a16="http://schemas.microsoft.com/office/drawing/2014/main" id="{111994BA-2E20-0291-C9B3-C13DD53ECD73}"/>
                </a:ext>
              </a:extLst>
            </p:cNvPr>
            <p:cNvSpPr/>
            <p:nvPr/>
          </p:nvSpPr>
          <p:spPr>
            <a:xfrm>
              <a:off x="5875506" y="0"/>
              <a:ext cx="632378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5C3442-63BF-8832-39B9-FAD83B0CFFA3}"/>
                </a:ext>
              </a:extLst>
            </p:cNvPr>
            <p:cNvSpPr txBox="1"/>
            <p:nvPr/>
          </p:nvSpPr>
          <p:spPr>
            <a:xfrm>
              <a:off x="6157606" y="1939394"/>
              <a:ext cx="5953328" cy="3785652"/>
            </a:xfrm>
            <a:prstGeom prst="rect">
              <a:avLst/>
            </a:prstGeom>
            <a:noFill/>
          </p:spPr>
          <p:txBody>
            <a:bodyPr wrap="square" rtlCol="0">
              <a:spAutoFit/>
            </a:bodyPr>
            <a:lstStyle/>
            <a:p>
              <a:pPr algn="l"/>
              <a:r>
                <a:rPr lang="en-US" sz="1600" b="0" i="0" dirty="0">
                  <a:solidFill>
                    <a:schemeClr val="bg1"/>
                  </a:solidFill>
                  <a:effectLst/>
                  <a:latin typeface="Metropolis Medium" panose="00000600000000000000" pitchFamily="50" charset="0"/>
                </a:rPr>
                <a:t>We can clearly see that there is gradual increase in loan amount taken from one year to another year.</a:t>
              </a:r>
            </a:p>
            <a:p>
              <a:pPr algn="l"/>
              <a:endParaRPr lang="en-US" sz="1600" b="0" i="0" dirty="0">
                <a:solidFill>
                  <a:schemeClr val="bg1"/>
                </a:solidFill>
                <a:effectLst/>
                <a:latin typeface="Metropolis Medium" panose="00000600000000000000" pitchFamily="50" charset="0"/>
              </a:endParaRPr>
            </a:p>
            <a:p>
              <a:pPr algn="l"/>
              <a:r>
                <a:rPr lang="en-US" sz="1600" b="0" i="0" dirty="0" err="1">
                  <a:solidFill>
                    <a:schemeClr val="bg1"/>
                  </a:solidFill>
                  <a:effectLst/>
                  <a:latin typeface="Metropolis Medium" panose="00000600000000000000" pitchFamily="50" charset="0"/>
                </a:rPr>
                <a:t>Revol_bal</a:t>
              </a:r>
              <a:r>
                <a:rPr lang="en-US" sz="1600" b="0" i="0" dirty="0">
                  <a:solidFill>
                    <a:schemeClr val="bg1"/>
                  </a:solidFill>
                  <a:effectLst/>
                  <a:latin typeface="Metropolis Medium" panose="00000600000000000000" pitchFamily="50" charset="0"/>
                </a:rPr>
                <a:t> is more in grade B customers and least in grade G customers.</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The data indicates a clear distinction in total payments between verified and non-verified status. Verified accounts, comprising 41.12% of the total, have contributed $153.54 million, while non-verified accounts, representing 58.88%, have contributed $219.89 million.</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Fully Paid had the highest total Count of </a:t>
              </a:r>
              <a:r>
                <a:rPr lang="en-US" sz="1600" b="0" i="0" dirty="0" err="1">
                  <a:solidFill>
                    <a:schemeClr val="bg1"/>
                  </a:solidFill>
                  <a:effectLst/>
                  <a:latin typeface="Metropolis Medium" panose="00000600000000000000" pitchFamily="50" charset="0"/>
                </a:rPr>
                <a:t>loan_status</a:t>
              </a:r>
              <a:r>
                <a:rPr lang="en-US" sz="1600" b="0" i="0" dirty="0">
                  <a:solidFill>
                    <a:schemeClr val="bg1"/>
                  </a:solidFill>
                  <a:effectLst/>
                  <a:latin typeface="Metropolis Medium" panose="00000600000000000000" pitchFamily="50" charset="0"/>
                </a:rPr>
                <a:t> at 32,950, followed by Charged Off at 5627 and Current at 1140.</a:t>
              </a:r>
            </a:p>
          </p:txBody>
        </p:sp>
        <p:sp>
          <p:nvSpPr>
            <p:cNvPr id="7" name="TextBox 6">
              <a:extLst>
                <a:ext uri="{FF2B5EF4-FFF2-40B4-BE49-F238E27FC236}">
                  <a16:creationId xmlns:a16="http://schemas.microsoft.com/office/drawing/2014/main" id="{5EB6B409-7708-84BC-F8A3-6CC233C4B615}"/>
                </a:ext>
              </a:extLst>
            </p:cNvPr>
            <p:cNvSpPr txBox="1"/>
            <p:nvPr/>
          </p:nvSpPr>
          <p:spPr>
            <a:xfrm>
              <a:off x="7935736" y="640113"/>
              <a:ext cx="2397068" cy="769441"/>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Insights</a:t>
              </a:r>
              <a:endParaRPr lang="en-IN"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grpSp>
    </p:spTree>
    <p:extLst>
      <p:ext uri="{BB962C8B-B14F-4D97-AF65-F5344CB8AC3E}">
        <p14:creationId xmlns:p14="http://schemas.microsoft.com/office/powerpoint/2010/main" val="159190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F5A3C-07A2-097F-F821-5E2615720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562125C5-27F4-2675-481B-1C74788D5D6B}"/>
              </a:ext>
            </a:extLst>
          </p:cNvPr>
          <p:cNvGrpSpPr/>
          <p:nvPr/>
        </p:nvGrpSpPr>
        <p:grpSpPr>
          <a:xfrm>
            <a:off x="-1" y="0"/>
            <a:ext cx="6459167" cy="6858000"/>
            <a:chOff x="-1" y="0"/>
            <a:chExt cx="6459167" cy="6858000"/>
          </a:xfrm>
        </p:grpSpPr>
        <p:sp>
          <p:nvSpPr>
            <p:cNvPr id="2" name="Rectangle 1">
              <a:extLst>
                <a:ext uri="{FF2B5EF4-FFF2-40B4-BE49-F238E27FC236}">
                  <a16:creationId xmlns:a16="http://schemas.microsoft.com/office/drawing/2014/main" id="{111994BA-2E20-0291-C9B3-C13DD53ECD73}"/>
                </a:ext>
              </a:extLst>
            </p:cNvPr>
            <p:cNvSpPr/>
            <p:nvPr/>
          </p:nvSpPr>
          <p:spPr>
            <a:xfrm>
              <a:off x="-1" y="0"/>
              <a:ext cx="6459167"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5C3442-63BF-8832-39B9-FAD83B0CFFA3}"/>
                </a:ext>
              </a:extLst>
            </p:cNvPr>
            <p:cNvSpPr txBox="1"/>
            <p:nvPr/>
          </p:nvSpPr>
          <p:spPr>
            <a:xfrm>
              <a:off x="321012" y="2344366"/>
              <a:ext cx="5953328" cy="4031873"/>
            </a:xfrm>
            <a:prstGeom prst="rect">
              <a:avLst/>
            </a:prstGeom>
            <a:noFill/>
          </p:spPr>
          <p:txBody>
            <a:bodyPr wrap="square" rtlCol="0">
              <a:spAutoFit/>
            </a:bodyPr>
            <a:lstStyle/>
            <a:p>
              <a:r>
                <a:rPr lang="en-US" sz="1600" dirty="0">
                  <a:solidFill>
                    <a:schemeClr val="bg1"/>
                  </a:solidFill>
                  <a:latin typeface="Metropolis Medium" panose="00000600000000000000" pitchFamily="50" charset="0"/>
                </a:rPr>
                <a:t>Verified borrowers contribute </a:t>
              </a:r>
              <a:r>
                <a:rPr lang="en-US" sz="1600" b="1" dirty="0">
                  <a:solidFill>
                    <a:schemeClr val="bg1"/>
                  </a:solidFill>
                  <a:latin typeface="Metropolis Medium" panose="00000600000000000000" pitchFamily="50" charset="0"/>
                </a:rPr>
                <a:t>58.88%</a:t>
              </a:r>
              <a:r>
                <a:rPr lang="en-US" sz="1600" dirty="0">
                  <a:solidFill>
                    <a:schemeClr val="bg1"/>
                  </a:solidFill>
                  <a:latin typeface="Metropolis Medium" panose="00000600000000000000" pitchFamily="50" charset="0"/>
                </a:rPr>
                <a:t> of total payments. Encouraging verification will help reduce risk and improve loan recovery rates.</a:t>
              </a:r>
            </a:p>
            <a:p>
              <a:endParaRPr lang="en-US" sz="1600" dirty="0">
                <a:solidFill>
                  <a:schemeClr val="bg1"/>
                </a:solidFill>
                <a:latin typeface="Metropolis Medium" panose="00000600000000000000" pitchFamily="50" charset="0"/>
              </a:endParaRPr>
            </a:p>
            <a:p>
              <a:r>
                <a:rPr lang="en-US" sz="1600" b="1" dirty="0">
                  <a:solidFill>
                    <a:schemeClr val="bg1"/>
                  </a:solidFill>
                  <a:latin typeface="Metropolis Medium" panose="00000600000000000000" pitchFamily="50" charset="0"/>
                </a:rPr>
                <a:t>Grade B</a:t>
              </a:r>
              <a:r>
                <a:rPr lang="en-US" sz="1600" dirty="0">
                  <a:solidFill>
                    <a:schemeClr val="bg1"/>
                  </a:solidFill>
                  <a:latin typeface="Metropolis Medium" panose="00000600000000000000" pitchFamily="50" charset="0"/>
                </a:rPr>
                <a:t> has the highest revolving balances. Targeting this segment with tailored loan products and better credit terms could further increase profitability.</a:t>
              </a:r>
            </a:p>
            <a:p>
              <a:endParaRPr lang="en-US" sz="1600" dirty="0">
                <a:solidFill>
                  <a:schemeClr val="bg1"/>
                </a:solidFill>
                <a:latin typeface="Metropolis Medium" panose="00000600000000000000" pitchFamily="50" charset="0"/>
              </a:endParaRPr>
            </a:p>
            <a:p>
              <a:r>
                <a:rPr lang="en-US" sz="1600" dirty="0">
                  <a:solidFill>
                    <a:schemeClr val="bg1"/>
                  </a:solidFill>
                  <a:latin typeface="Metropolis Medium" panose="00000600000000000000" pitchFamily="50" charset="0"/>
                </a:rPr>
                <a:t>Mortgage holders show the highest repayment consistency. Strengthen lending strategies for homeowners to maintain this reliable repayment flow.</a:t>
              </a:r>
            </a:p>
            <a:p>
              <a:endParaRPr lang="en-US" sz="1600" dirty="0">
                <a:solidFill>
                  <a:schemeClr val="bg1"/>
                </a:solidFill>
                <a:latin typeface="Metropolis Medium" panose="00000600000000000000" pitchFamily="50" charset="0"/>
              </a:endParaRPr>
            </a:p>
            <a:p>
              <a:r>
                <a:rPr lang="en-US" sz="1600" dirty="0">
                  <a:solidFill>
                    <a:schemeClr val="bg1"/>
                  </a:solidFill>
                  <a:latin typeface="Metropolis Medium" panose="00000600000000000000" pitchFamily="50" charset="0"/>
                </a:rPr>
                <a:t>The decline in loan payments after 2014 among mortgage holders and other ownership types requires further investigation to adjust the bank’s risk mitigation strategies.</a:t>
              </a:r>
            </a:p>
          </p:txBody>
        </p:sp>
        <p:sp>
          <p:nvSpPr>
            <p:cNvPr id="7" name="TextBox 6">
              <a:extLst>
                <a:ext uri="{FF2B5EF4-FFF2-40B4-BE49-F238E27FC236}">
                  <a16:creationId xmlns:a16="http://schemas.microsoft.com/office/drawing/2014/main" id="{5EB6B409-7708-84BC-F8A3-6CC233C4B615}"/>
                </a:ext>
              </a:extLst>
            </p:cNvPr>
            <p:cNvSpPr txBox="1"/>
            <p:nvPr/>
          </p:nvSpPr>
          <p:spPr>
            <a:xfrm>
              <a:off x="608780" y="1058402"/>
              <a:ext cx="5377791" cy="769441"/>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Recommendations</a:t>
              </a:r>
              <a:endParaRPr lang="en-IN"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grpSp>
    </p:spTree>
    <p:extLst>
      <p:ext uri="{BB962C8B-B14F-4D97-AF65-F5344CB8AC3E}">
        <p14:creationId xmlns:p14="http://schemas.microsoft.com/office/powerpoint/2010/main" val="24257036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2673943" y="103327"/>
            <a:ext cx="6844114" cy="7456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TABLE OF CONTENTS</a:t>
            </a:r>
            <a:endParaRPr kumimoji="0" lang="en-US" sz="36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endParaRPr>
          </a:p>
        </p:txBody>
      </p:sp>
      <p:sp>
        <p:nvSpPr>
          <p:cNvPr id="3" name="TextBox 2">
            <a:extLst>
              <a:ext uri="{FF2B5EF4-FFF2-40B4-BE49-F238E27FC236}">
                <a16:creationId xmlns:a16="http://schemas.microsoft.com/office/drawing/2014/main" id="{43994257-E68C-4572-AA58-0E45B97464C3}"/>
              </a:ext>
            </a:extLst>
          </p:cNvPr>
          <p:cNvSpPr txBox="1"/>
          <p:nvPr/>
        </p:nvSpPr>
        <p:spPr>
          <a:xfrm>
            <a:off x="3121617" y="871498"/>
            <a:ext cx="9137058" cy="5847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DATSETS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PROJECT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TOOLS USED FOR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KPI’S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DASHBOARD IMAGES (EXCEL, TABLEAU,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CONCLUSION</a:t>
            </a:r>
          </a:p>
        </p:txBody>
      </p:sp>
      <p:sp>
        <p:nvSpPr>
          <p:cNvPr id="5" name="TextBox 4">
            <a:extLst>
              <a:ext uri="{FF2B5EF4-FFF2-40B4-BE49-F238E27FC236}">
                <a16:creationId xmlns:a16="http://schemas.microsoft.com/office/drawing/2014/main" id="{4F29DEDC-71B2-4E08-9C8E-8074C0B2875C}"/>
              </a:ext>
            </a:extLst>
          </p:cNvPr>
          <p:cNvSpPr txBox="1"/>
          <p:nvPr/>
        </p:nvSpPr>
        <p:spPr>
          <a:xfrm>
            <a:off x="2413297" y="761011"/>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01</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9" name="Straight Connector 8">
            <a:extLst>
              <a:ext uri="{FF2B5EF4-FFF2-40B4-BE49-F238E27FC236}">
                <a16:creationId xmlns:a16="http://schemas.microsoft.com/office/drawing/2014/main" id="{C4163181-D67C-4837-9C99-E0C7E7712833}"/>
              </a:ext>
            </a:extLst>
          </p:cNvPr>
          <p:cNvCxnSpPr/>
          <p:nvPr/>
        </p:nvCxnSpPr>
        <p:spPr>
          <a:xfrm>
            <a:off x="2262291" y="1421389"/>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E7518C-8912-44AA-B27C-7728539F3F65}"/>
              </a:ext>
            </a:extLst>
          </p:cNvPr>
          <p:cNvSpPr txBox="1"/>
          <p:nvPr/>
        </p:nvSpPr>
        <p:spPr>
          <a:xfrm>
            <a:off x="2413297" y="1471853"/>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02</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19" name="Straight Connector 18">
            <a:extLst>
              <a:ext uri="{FF2B5EF4-FFF2-40B4-BE49-F238E27FC236}">
                <a16:creationId xmlns:a16="http://schemas.microsoft.com/office/drawing/2014/main" id="{EDA65508-9091-4E33-AD3A-D82439B355E1}"/>
              </a:ext>
            </a:extLst>
          </p:cNvPr>
          <p:cNvCxnSpPr/>
          <p:nvPr/>
        </p:nvCxnSpPr>
        <p:spPr>
          <a:xfrm>
            <a:off x="2271759" y="2092235"/>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53B4392-3C11-4F54-BF58-9688117F42A0}"/>
              </a:ext>
            </a:extLst>
          </p:cNvPr>
          <p:cNvSpPr txBox="1"/>
          <p:nvPr/>
        </p:nvSpPr>
        <p:spPr>
          <a:xfrm>
            <a:off x="2413297" y="2140613"/>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03</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23" name="Straight Connector 22">
            <a:extLst>
              <a:ext uri="{FF2B5EF4-FFF2-40B4-BE49-F238E27FC236}">
                <a16:creationId xmlns:a16="http://schemas.microsoft.com/office/drawing/2014/main" id="{B2BB1624-06B7-4F30-9B64-C588405A2D64}"/>
              </a:ext>
            </a:extLst>
          </p:cNvPr>
          <p:cNvCxnSpPr/>
          <p:nvPr/>
        </p:nvCxnSpPr>
        <p:spPr>
          <a:xfrm>
            <a:off x="2271759" y="2741991"/>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532E740-E126-4297-A662-1647DEB4EE33}"/>
              </a:ext>
            </a:extLst>
          </p:cNvPr>
          <p:cNvSpPr txBox="1"/>
          <p:nvPr/>
        </p:nvSpPr>
        <p:spPr>
          <a:xfrm>
            <a:off x="2413297" y="2788034"/>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04</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25" name="Straight Connector 24">
            <a:extLst>
              <a:ext uri="{FF2B5EF4-FFF2-40B4-BE49-F238E27FC236}">
                <a16:creationId xmlns:a16="http://schemas.microsoft.com/office/drawing/2014/main" id="{E380B7C0-EA9B-4269-8CB9-15F43092D09B}"/>
              </a:ext>
            </a:extLst>
          </p:cNvPr>
          <p:cNvCxnSpPr/>
          <p:nvPr/>
        </p:nvCxnSpPr>
        <p:spPr>
          <a:xfrm>
            <a:off x="2262291" y="3429000"/>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310BE6D-A19A-4216-851A-A65D98D9F02B}"/>
              </a:ext>
            </a:extLst>
          </p:cNvPr>
          <p:cNvSpPr txBox="1"/>
          <p:nvPr/>
        </p:nvSpPr>
        <p:spPr>
          <a:xfrm>
            <a:off x="2413297" y="3476683"/>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05</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27" name="Straight Connector 26">
            <a:extLst>
              <a:ext uri="{FF2B5EF4-FFF2-40B4-BE49-F238E27FC236}">
                <a16:creationId xmlns:a16="http://schemas.microsoft.com/office/drawing/2014/main" id="{4ECEEB43-81E3-4883-8136-D5DCF03AAF37}"/>
              </a:ext>
            </a:extLst>
          </p:cNvPr>
          <p:cNvCxnSpPr/>
          <p:nvPr/>
        </p:nvCxnSpPr>
        <p:spPr>
          <a:xfrm>
            <a:off x="2252489" y="4061458"/>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A261CF2-FAD5-4381-879E-53BAB716C553}"/>
              </a:ext>
            </a:extLst>
          </p:cNvPr>
          <p:cNvSpPr txBox="1"/>
          <p:nvPr/>
        </p:nvSpPr>
        <p:spPr>
          <a:xfrm>
            <a:off x="2413297" y="4151950"/>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06</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29" name="Straight Connector 28">
            <a:extLst>
              <a:ext uri="{FF2B5EF4-FFF2-40B4-BE49-F238E27FC236}">
                <a16:creationId xmlns:a16="http://schemas.microsoft.com/office/drawing/2014/main" id="{76A84F00-B778-4B5D-BE7D-643211745444}"/>
              </a:ext>
            </a:extLst>
          </p:cNvPr>
          <p:cNvCxnSpPr/>
          <p:nvPr/>
        </p:nvCxnSpPr>
        <p:spPr>
          <a:xfrm>
            <a:off x="2271759" y="4740942"/>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73B3BFD-4CC8-4C62-85FE-C331A6B84B09}"/>
              </a:ext>
            </a:extLst>
          </p:cNvPr>
          <p:cNvSpPr txBox="1"/>
          <p:nvPr/>
        </p:nvSpPr>
        <p:spPr>
          <a:xfrm>
            <a:off x="2413297" y="4811919"/>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07</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31" name="Straight Connector 30">
            <a:extLst>
              <a:ext uri="{FF2B5EF4-FFF2-40B4-BE49-F238E27FC236}">
                <a16:creationId xmlns:a16="http://schemas.microsoft.com/office/drawing/2014/main" id="{48D13D58-44C0-4EAC-8930-430450325A6E}"/>
              </a:ext>
            </a:extLst>
          </p:cNvPr>
          <p:cNvCxnSpPr/>
          <p:nvPr/>
        </p:nvCxnSpPr>
        <p:spPr>
          <a:xfrm>
            <a:off x="2271759" y="5440174"/>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4842E1-E1F5-483D-8A9C-C0FC167FAAE4}"/>
              </a:ext>
            </a:extLst>
          </p:cNvPr>
          <p:cNvSpPr txBox="1"/>
          <p:nvPr/>
        </p:nvSpPr>
        <p:spPr>
          <a:xfrm>
            <a:off x="2413297" y="5470142"/>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08</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cxnSp>
        <p:nvCxnSpPr>
          <p:cNvPr id="33" name="Straight Connector 32">
            <a:extLst>
              <a:ext uri="{FF2B5EF4-FFF2-40B4-BE49-F238E27FC236}">
                <a16:creationId xmlns:a16="http://schemas.microsoft.com/office/drawing/2014/main" id="{5F46558E-C263-4BEC-BFC4-02E08EF46440}"/>
              </a:ext>
            </a:extLst>
          </p:cNvPr>
          <p:cNvCxnSpPr/>
          <p:nvPr/>
        </p:nvCxnSpPr>
        <p:spPr>
          <a:xfrm>
            <a:off x="2252574" y="6084884"/>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FB4E406-4DEF-4D48-B12E-99408C39E6A3}"/>
              </a:ext>
            </a:extLst>
          </p:cNvPr>
          <p:cNvCxnSpPr/>
          <p:nvPr/>
        </p:nvCxnSpPr>
        <p:spPr>
          <a:xfrm>
            <a:off x="2271759" y="6719253"/>
            <a:ext cx="889635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41F204-B77E-4DCC-8469-FAA17B7DFE5E}"/>
              </a:ext>
            </a:extLst>
          </p:cNvPr>
          <p:cNvSpPr txBox="1"/>
          <p:nvPr/>
        </p:nvSpPr>
        <p:spPr>
          <a:xfrm>
            <a:off x="2413297" y="6135476"/>
            <a:ext cx="10927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rPr>
              <a:t>09</a:t>
            </a:r>
            <a:endParaRPr kumimoji="0" lang="en-IN" sz="3200" b="0" i="0" u="none" strike="noStrike" kern="1200" cap="none" spc="0" normalizeH="0" baseline="0" noProof="0" dirty="0">
              <a:ln>
                <a:noFill/>
              </a:ln>
              <a:solidFill>
                <a:srgbClr val="FFC000"/>
              </a:solidFill>
              <a:effectLst/>
              <a:uLnTx/>
              <a:uFillTx/>
              <a:latin typeface="Metropolis Medium" panose="00000600000000000000" pitchFamily="50" charset="0"/>
              <a:ea typeface="+mn-ea"/>
              <a:cs typeface="+mn-cs"/>
            </a:endParaRPr>
          </a:p>
        </p:txBody>
      </p:sp>
    </p:spTree>
    <p:extLst>
      <p:ext uri="{BB962C8B-B14F-4D97-AF65-F5344CB8AC3E}">
        <p14:creationId xmlns:p14="http://schemas.microsoft.com/office/powerpoint/2010/main" val="183399759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F5A3C-07A2-097F-F821-5E2615720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a:extLst>
              <a:ext uri="{FF2B5EF4-FFF2-40B4-BE49-F238E27FC236}">
                <a16:creationId xmlns:a16="http://schemas.microsoft.com/office/drawing/2014/main" id="{923897AA-A0FF-27D1-D258-77DD84F3FCE0}"/>
              </a:ext>
            </a:extLst>
          </p:cNvPr>
          <p:cNvGrpSpPr/>
          <p:nvPr/>
        </p:nvGrpSpPr>
        <p:grpSpPr>
          <a:xfrm>
            <a:off x="5875506" y="0"/>
            <a:ext cx="6323780" cy="6858000"/>
            <a:chOff x="5875506" y="0"/>
            <a:chExt cx="6323780" cy="6858000"/>
          </a:xfrm>
        </p:grpSpPr>
        <p:sp>
          <p:nvSpPr>
            <p:cNvPr id="2" name="Rectangle 1">
              <a:extLst>
                <a:ext uri="{FF2B5EF4-FFF2-40B4-BE49-F238E27FC236}">
                  <a16:creationId xmlns:a16="http://schemas.microsoft.com/office/drawing/2014/main" id="{111994BA-2E20-0291-C9B3-C13DD53ECD73}"/>
                </a:ext>
              </a:extLst>
            </p:cNvPr>
            <p:cNvSpPr/>
            <p:nvPr/>
          </p:nvSpPr>
          <p:spPr>
            <a:xfrm>
              <a:off x="5875506" y="0"/>
              <a:ext cx="632378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5C3442-63BF-8832-39B9-FAD83B0CFFA3}"/>
                </a:ext>
              </a:extLst>
            </p:cNvPr>
            <p:cNvSpPr txBox="1"/>
            <p:nvPr/>
          </p:nvSpPr>
          <p:spPr>
            <a:xfrm>
              <a:off x="6157606" y="1939394"/>
              <a:ext cx="5953328" cy="3539430"/>
            </a:xfrm>
            <a:prstGeom prst="rect">
              <a:avLst/>
            </a:prstGeom>
            <a:noFill/>
          </p:spPr>
          <p:txBody>
            <a:bodyPr wrap="square" rtlCol="0">
              <a:spAutoFit/>
            </a:bodyPr>
            <a:lstStyle/>
            <a:p>
              <a:pPr algn="l"/>
              <a:r>
                <a:rPr lang="en-US" sz="1600" b="0" i="0" dirty="0">
                  <a:solidFill>
                    <a:schemeClr val="bg1"/>
                  </a:solidFill>
                  <a:effectLst/>
                  <a:latin typeface="Metropolis Medium" panose="00000600000000000000" pitchFamily="50" charset="0"/>
                </a:rPr>
                <a:t>The analysis reveals strong loan growth in key states like California and New York, with verified borrowers and Grade B clients offering the best repayment potential. </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Mortgage holders remain the most reliable segment, though a post-2014 payment decline needs attention. </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Focusing on high-performing regions and verified borrowers will enhance profitability while mitigating risks.</a:t>
              </a:r>
            </a:p>
            <a:p>
              <a:pPr algn="l"/>
              <a:endParaRPr lang="en-US" sz="1600" b="0" i="0" dirty="0">
                <a:solidFill>
                  <a:schemeClr val="bg1"/>
                </a:solidFill>
                <a:effectLst/>
                <a:latin typeface="Metropolis Medium" panose="00000600000000000000" pitchFamily="50" charset="0"/>
              </a:endParaRPr>
            </a:p>
            <a:p>
              <a:pPr algn="l"/>
              <a:r>
                <a:rPr lang="en-US" sz="1600" b="0" i="0" dirty="0">
                  <a:solidFill>
                    <a:schemeClr val="bg1"/>
                  </a:solidFill>
                  <a:effectLst/>
                  <a:latin typeface="Metropolis Medium" panose="00000600000000000000" pitchFamily="50" charset="0"/>
                </a:rPr>
                <a:t>Engaging in this project  has been a valuable opportunity for skill development and refinement. We have strengthened our proficiency in Excel, Tableau, Power BI, SQL and Data Analysis.</a:t>
              </a:r>
            </a:p>
          </p:txBody>
        </p:sp>
        <p:sp>
          <p:nvSpPr>
            <p:cNvPr id="7" name="TextBox 6">
              <a:extLst>
                <a:ext uri="{FF2B5EF4-FFF2-40B4-BE49-F238E27FC236}">
                  <a16:creationId xmlns:a16="http://schemas.microsoft.com/office/drawing/2014/main" id="{5EB6B409-7708-84BC-F8A3-6CC233C4B615}"/>
                </a:ext>
              </a:extLst>
            </p:cNvPr>
            <p:cNvSpPr txBox="1"/>
            <p:nvPr/>
          </p:nvSpPr>
          <p:spPr>
            <a:xfrm>
              <a:off x="7393021" y="640113"/>
              <a:ext cx="3287949" cy="769441"/>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Conclusion</a:t>
              </a:r>
              <a:endParaRPr lang="en-IN" sz="44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grpSp>
    </p:spTree>
    <p:extLst>
      <p:ext uri="{BB962C8B-B14F-4D97-AF65-F5344CB8AC3E}">
        <p14:creationId xmlns:p14="http://schemas.microsoft.com/office/powerpoint/2010/main" val="20444172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6711"/>
          </a:xfrm>
          <a:prstGeom prst="rect">
            <a:avLst/>
          </a:prstGeom>
          <a:gradFill flip="none" rotWithShape="1">
            <a:gsLst>
              <a:gs pos="0">
                <a:srgbClr val="FFFF00"/>
              </a:gs>
              <a:gs pos="6200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rot="20280000">
            <a:off x="3794969" y="2367989"/>
            <a:ext cx="0" cy="2635409"/>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20280000">
            <a:off x="3260472" y="2253652"/>
            <a:ext cx="1122708" cy="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20280000">
            <a:off x="4247714" y="4697161"/>
            <a:ext cx="1122708" cy="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20280000">
            <a:off x="4481435" y="2016321"/>
            <a:ext cx="0" cy="74281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20280000">
            <a:off x="5190415" y="3771109"/>
            <a:ext cx="0" cy="74281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81435" y="2767865"/>
            <a:ext cx="5567440" cy="1015663"/>
          </a:xfrm>
          <a:prstGeom prst="rect">
            <a:avLst/>
          </a:prstGeom>
          <a:noFill/>
          <a:effectLst>
            <a:outerShdw blurRad="50800" dist="38100" dir="2700000" algn="tl" rotWithShape="0">
              <a:prstClr val="black">
                <a:alpha val="23000"/>
              </a:prstClr>
            </a:outerShdw>
          </a:effectLst>
        </p:spPr>
        <p:txBody>
          <a:bodyPr wrap="square" rtlCol="0">
            <a:spAutoFit/>
          </a:bodyPr>
          <a:lstStyle/>
          <a:p>
            <a:r>
              <a:rPr lang="en-US" sz="6000" spc="300" dirty="0">
                <a:latin typeface="Roboto Bold" panose="02000000000000000000" pitchFamily="2" charset="0"/>
                <a:ea typeface="Roboto Bold" panose="02000000000000000000" pitchFamily="2" charset="0"/>
                <a:cs typeface="Roboto Bold" panose="02000000000000000000" pitchFamily="2" charset="0"/>
              </a:rPr>
              <a:t>THANK YOU</a:t>
            </a:r>
          </a:p>
        </p:txBody>
      </p:sp>
    </p:spTree>
    <p:extLst>
      <p:ext uri="{BB962C8B-B14F-4D97-AF65-F5344CB8AC3E}">
        <p14:creationId xmlns:p14="http://schemas.microsoft.com/office/powerpoint/2010/main" val="90907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250"/>
                                        <p:tgtEl>
                                          <p:spTgt spid="18"/>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250"/>
                                        <p:tgtEl>
                                          <p:spTgt spid="13"/>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50"/>
                                        <p:tgtEl>
                                          <p:spTgt spid="7"/>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250"/>
                                        <p:tgtEl>
                                          <p:spTgt spid="16"/>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50"/>
                                        <p:tgtEl>
                                          <p:spTgt spid="20"/>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91260-8603-F4A7-C1B3-87A1A9D9D7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Freeform: Shape 14">
            <a:extLst>
              <a:ext uri="{FF2B5EF4-FFF2-40B4-BE49-F238E27FC236}">
                <a16:creationId xmlns:a16="http://schemas.microsoft.com/office/drawing/2014/main" id="{53E3A57B-9B53-32DF-AA36-3BEB37274A7A}"/>
              </a:ext>
            </a:extLst>
          </p:cNvPr>
          <p:cNvSpPr/>
          <p:nvPr/>
        </p:nvSpPr>
        <p:spPr>
          <a:xfrm>
            <a:off x="-229752" y="0"/>
            <a:ext cx="6858000" cy="6858000"/>
          </a:xfrm>
          <a:custGeom>
            <a:avLst/>
            <a:gdLst/>
            <a:ahLst/>
            <a:cxnLst/>
            <a:rect l="l" t="t" r="r" b="b"/>
            <a:pathLst>
              <a:path w="6858000" h="6858000">
                <a:moveTo>
                  <a:pt x="2914622" y="1320506"/>
                </a:moveTo>
                <a:lnTo>
                  <a:pt x="2978286" y="1320506"/>
                </a:lnTo>
                <a:cubicBezTo>
                  <a:pt x="3010377" y="1320506"/>
                  <a:pt x="3037515" y="1323914"/>
                  <a:pt x="3059700" y="1330730"/>
                </a:cubicBezTo>
                <a:cubicBezTo>
                  <a:pt x="3081885" y="1337545"/>
                  <a:pt x="3100520" y="1353386"/>
                  <a:pt x="3115607" y="1378253"/>
                </a:cubicBezTo>
                <a:cubicBezTo>
                  <a:pt x="3130693" y="1403120"/>
                  <a:pt x="3138236" y="1441183"/>
                  <a:pt x="3138236" y="1492444"/>
                </a:cubicBezTo>
                <a:cubicBezTo>
                  <a:pt x="3138236" y="1565028"/>
                  <a:pt x="3120123" y="1616810"/>
                  <a:pt x="3083896" y="1647789"/>
                </a:cubicBezTo>
                <a:cubicBezTo>
                  <a:pt x="3078176" y="1652447"/>
                  <a:pt x="3070199" y="1656596"/>
                  <a:pt x="3059967" y="1660236"/>
                </a:cubicBezTo>
                <a:cubicBezTo>
                  <a:pt x="3049736" y="1663875"/>
                  <a:pt x="3039893" y="1666144"/>
                  <a:pt x="3030438" y="1667043"/>
                </a:cubicBezTo>
                <a:cubicBezTo>
                  <a:pt x="3020982" y="1667943"/>
                  <a:pt x="3007124" y="1668392"/>
                  <a:pt x="2988861" y="1668392"/>
                </a:cubicBezTo>
                <a:lnTo>
                  <a:pt x="2914622" y="1668392"/>
                </a:lnTo>
                <a:close/>
                <a:moveTo>
                  <a:pt x="1751084" y="1315669"/>
                </a:moveTo>
                <a:lnTo>
                  <a:pt x="1843334" y="1315669"/>
                </a:lnTo>
                <a:cubicBezTo>
                  <a:pt x="1879568" y="1315669"/>
                  <a:pt x="1903555" y="1318169"/>
                  <a:pt x="1915295" y="1323169"/>
                </a:cubicBezTo>
                <a:cubicBezTo>
                  <a:pt x="1927290" y="1328215"/>
                  <a:pt x="1936655" y="1335782"/>
                  <a:pt x="1943389" y="1345868"/>
                </a:cubicBezTo>
                <a:cubicBezTo>
                  <a:pt x="1950123" y="1355955"/>
                  <a:pt x="1953490" y="1367598"/>
                  <a:pt x="1953490" y="1380799"/>
                </a:cubicBezTo>
                <a:cubicBezTo>
                  <a:pt x="1953490" y="1397930"/>
                  <a:pt x="1949366" y="1411255"/>
                  <a:pt x="1941119" y="1420774"/>
                </a:cubicBezTo>
                <a:cubicBezTo>
                  <a:pt x="1932871" y="1430292"/>
                  <a:pt x="1920380" y="1437169"/>
                  <a:pt x="1903647" y="1441403"/>
                </a:cubicBezTo>
                <a:cubicBezTo>
                  <a:pt x="1886913" y="1445637"/>
                  <a:pt x="1865836" y="1447754"/>
                  <a:pt x="1840415" y="1447754"/>
                </a:cubicBezTo>
                <a:lnTo>
                  <a:pt x="1751084" y="1447754"/>
                </a:lnTo>
                <a:close/>
                <a:moveTo>
                  <a:pt x="5452325" y="1311205"/>
                </a:moveTo>
                <a:cubicBezTo>
                  <a:pt x="5481137" y="1311205"/>
                  <a:pt x="5506702" y="1318208"/>
                  <a:pt x="5529021" y="1332215"/>
                </a:cubicBezTo>
                <a:cubicBezTo>
                  <a:pt x="5551339" y="1346222"/>
                  <a:pt x="5568563" y="1367001"/>
                  <a:pt x="5580692" y="1394551"/>
                </a:cubicBezTo>
                <a:cubicBezTo>
                  <a:pt x="5592821" y="1422102"/>
                  <a:pt x="5598886" y="1454915"/>
                  <a:pt x="5598886" y="1492990"/>
                </a:cubicBezTo>
                <a:cubicBezTo>
                  <a:pt x="5598886" y="1534251"/>
                  <a:pt x="5592283" y="1568801"/>
                  <a:pt x="5579079" y="1596641"/>
                </a:cubicBezTo>
                <a:cubicBezTo>
                  <a:pt x="5565874" y="1624480"/>
                  <a:pt x="5548309" y="1644949"/>
                  <a:pt x="5526384" y="1658047"/>
                </a:cubicBezTo>
                <a:cubicBezTo>
                  <a:pt x="5504459" y="1671145"/>
                  <a:pt x="5480259" y="1677694"/>
                  <a:pt x="5453784" y="1677694"/>
                </a:cubicBezTo>
                <a:cubicBezTo>
                  <a:pt x="5433122" y="1677694"/>
                  <a:pt x="5414286" y="1673924"/>
                  <a:pt x="5397276" y="1666383"/>
                </a:cubicBezTo>
                <a:cubicBezTo>
                  <a:pt x="5380265" y="1658843"/>
                  <a:pt x="5365144" y="1647412"/>
                  <a:pt x="5351912" y="1632089"/>
                </a:cubicBezTo>
                <a:cubicBezTo>
                  <a:pt x="5338681" y="1616766"/>
                  <a:pt x="5328352" y="1597190"/>
                  <a:pt x="5320926" y="1573360"/>
                </a:cubicBezTo>
                <a:cubicBezTo>
                  <a:pt x="5313500" y="1549530"/>
                  <a:pt x="5309787" y="1522740"/>
                  <a:pt x="5309787" y="1492990"/>
                </a:cubicBezTo>
                <a:cubicBezTo>
                  <a:pt x="5309787" y="1463573"/>
                  <a:pt x="5313500" y="1437124"/>
                  <a:pt x="5320926" y="1413643"/>
                </a:cubicBezTo>
                <a:cubicBezTo>
                  <a:pt x="5328352" y="1390162"/>
                  <a:pt x="5338322" y="1371066"/>
                  <a:pt x="5350837" y="1356356"/>
                </a:cubicBezTo>
                <a:cubicBezTo>
                  <a:pt x="5363351" y="1341646"/>
                  <a:pt x="5378272" y="1330443"/>
                  <a:pt x="5395599" y="1322748"/>
                </a:cubicBezTo>
                <a:cubicBezTo>
                  <a:pt x="5412925" y="1315052"/>
                  <a:pt x="5431834" y="1311205"/>
                  <a:pt x="5452325" y="1311205"/>
                </a:cubicBezTo>
                <a:close/>
                <a:moveTo>
                  <a:pt x="2423375" y="1311205"/>
                </a:moveTo>
                <a:cubicBezTo>
                  <a:pt x="2452187" y="1311205"/>
                  <a:pt x="2477753" y="1318208"/>
                  <a:pt x="2500071" y="1332215"/>
                </a:cubicBezTo>
                <a:cubicBezTo>
                  <a:pt x="2522389" y="1346222"/>
                  <a:pt x="2539613" y="1367001"/>
                  <a:pt x="2551742" y="1394551"/>
                </a:cubicBezTo>
                <a:cubicBezTo>
                  <a:pt x="2563872" y="1422102"/>
                  <a:pt x="2569936" y="1454915"/>
                  <a:pt x="2569936" y="1492990"/>
                </a:cubicBezTo>
                <a:cubicBezTo>
                  <a:pt x="2569936" y="1534251"/>
                  <a:pt x="2563334" y="1568801"/>
                  <a:pt x="2550129" y="1596641"/>
                </a:cubicBezTo>
                <a:cubicBezTo>
                  <a:pt x="2536924" y="1624480"/>
                  <a:pt x="2519360" y="1644949"/>
                  <a:pt x="2497435" y="1658047"/>
                </a:cubicBezTo>
                <a:cubicBezTo>
                  <a:pt x="2475509" y="1671145"/>
                  <a:pt x="2451310" y="1677694"/>
                  <a:pt x="2424834" y="1677694"/>
                </a:cubicBezTo>
                <a:cubicBezTo>
                  <a:pt x="2404173" y="1677694"/>
                  <a:pt x="2385337" y="1673924"/>
                  <a:pt x="2368326" y="1666383"/>
                </a:cubicBezTo>
                <a:cubicBezTo>
                  <a:pt x="2351316" y="1658843"/>
                  <a:pt x="2336194" y="1647412"/>
                  <a:pt x="2322963" y="1632089"/>
                </a:cubicBezTo>
                <a:cubicBezTo>
                  <a:pt x="2309731" y="1616766"/>
                  <a:pt x="2299402" y="1597190"/>
                  <a:pt x="2291976" y="1573360"/>
                </a:cubicBezTo>
                <a:cubicBezTo>
                  <a:pt x="2284550" y="1549530"/>
                  <a:pt x="2280837" y="1522740"/>
                  <a:pt x="2280837" y="1492990"/>
                </a:cubicBezTo>
                <a:cubicBezTo>
                  <a:pt x="2280837" y="1463573"/>
                  <a:pt x="2284550" y="1437124"/>
                  <a:pt x="2291976" y="1413643"/>
                </a:cubicBezTo>
                <a:cubicBezTo>
                  <a:pt x="2299402" y="1390162"/>
                  <a:pt x="2309372" y="1371066"/>
                  <a:pt x="2321887" y="1356356"/>
                </a:cubicBezTo>
                <a:cubicBezTo>
                  <a:pt x="2334402" y="1341646"/>
                  <a:pt x="2349322" y="1330443"/>
                  <a:pt x="2366649" y="1322748"/>
                </a:cubicBezTo>
                <a:cubicBezTo>
                  <a:pt x="2383975" y="1315052"/>
                  <a:pt x="2402884" y="1311205"/>
                  <a:pt x="2423375" y="1311205"/>
                </a:cubicBezTo>
                <a:close/>
                <a:moveTo>
                  <a:pt x="4505865" y="1219675"/>
                </a:moveTo>
                <a:cubicBezTo>
                  <a:pt x="4486301" y="1219675"/>
                  <a:pt x="4471050" y="1224360"/>
                  <a:pt x="4460112" y="1233730"/>
                </a:cubicBezTo>
                <a:cubicBezTo>
                  <a:pt x="4449175" y="1243099"/>
                  <a:pt x="4443706" y="1255838"/>
                  <a:pt x="4443706" y="1271945"/>
                </a:cubicBezTo>
                <a:cubicBezTo>
                  <a:pt x="4443706" y="1287561"/>
                  <a:pt x="4448955" y="1300116"/>
                  <a:pt x="4459453" y="1309612"/>
                </a:cubicBezTo>
                <a:cubicBezTo>
                  <a:pt x="4469950" y="1319107"/>
                  <a:pt x="4485421" y="1323855"/>
                  <a:pt x="4505865" y="1323855"/>
                </a:cubicBezTo>
                <a:lnTo>
                  <a:pt x="4616620" y="1323855"/>
                </a:lnTo>
                <a:lnTo>
                  <a:pt x="4616620" y="1705035"/>
                </a:lnTo>
                <a:cubicBezTo>
                  <a:pt x="4616620" y="1729239"/>
                  <a:pt x="4622329" y="1747538"/>
                  <a:pt x="4633747" y="1759933"/>
                </a:cubicBezTo>
                <a:cubicBezTo>
                  <a:pt x="4645165" y="1772328"/>
                  <a:pt x="4660042" y="1778525"/>
                  <a:pt x="4678378" y="1778525"/>
                </a:cubicBezTo>
                <a:cubicBezTo>
                  <a:pt x="4696571" y="1778525"/>
                  <a:pt x="4711352" y="1772349"/>
                  <a:pt x="4722721" y="1759997"/>
                </a:cubicBezTo>
                <a:cubicBezTo>
                  <a:pt x="4734091" y="1747645"/>
                  <a:pt x="4739776" y="1729324"/>
                  <a:pt x="4739776" y="1705035"/>
                </a:cubicBezTo>
                <a:lnTo>
                  <a:pt x="4739776" y="1323855"/>
                </a:lnTo>
                <a:lnTo>
                  <a:pt x="4850158" y="1323855"/>
                </a:lnTo>
                <a:cubicBezTo>
                  <a:pt x="4870742" y="1323855"/>
                  <a:pt x="4886432" y="1319100"/>
                  <a:pt x="4897228" y="1309591"/>
                </a:cubicBezTo>
                <a:cubicBezTo>
                  <a:pt x="4908024" y="1300082"/>
                  <a:pt x="4913422" y="1287534"/>
                  <a:pt x="4913422" y="1271945"/>
                </a:cubicBezTo>
                <a:cubicBezTo>
                  <a:pt x="4913422" y="1256563"/>
                  <a:pt x="4908051" y="1244005"/>
                  <a:pt x="4897310" y="1234273"/>
                </a:cubicBezTo>
                <a:cubicBezTo>
                  <a:pt x="4886568" y="1224541"/>
                  <a:pt x="4870851" y="1219675"/>
                  <a:pt x="4850158" y="1219675"/>
                </a:cubicBezTo>
                <a:close/>
                <a:moveTo>
                  <a:pt x="2864887" y="1219675"/>
                </a:moveTo>
                <a:cubicBezTo>
                  <a:pt x="2839462" y="1219675"/>
                  <a:pt x="2820807" y="1225620"/>
                  <a:pt x="2808922" y="1237509"/>
                </a:cubicBezTo>
                <a:cubicBezTo>
                  <a:pt x="2797037" y="1249397"/>
                  <a:pt x="2791094" y="1268060"/>
                  <a:pt x="2791094" y="1293496"/>
                </a:cubicBezTo>
                <a:lnTo>
                  <a:pt x="2791094" y="1685560"/>
                </a:lnTo>
                <a:cubicBezTo>
                  <a:pt x="2791094" y="1703663"/>
                  <a:pt x="2792781" y="1718720"/>
                  <a:pt x="2796155" y="1730731"/>
                </a:cubicBezTo>
                <a:cubicBezTo>
                  <a:pt x="2799529" y="1742742"/>
                  <a:pt x="2806924" y="1752160"/>
                  <a:pt x="2818340" y="1758985"/>
                </a:cubicBezTo>
                <a:cubicBezTo>
                  <a:pt x="2829756" y="1765811"/>
                  <a:pt x="2846006" y="1769223"/>
                  <a:pt x="2867090" y="1769223"/>
                </a:cubicBezTo>
                <a:lnTo>
                  <a:pt x="3008209" y="1769223"/>
                </a:lnTo>
                <a:cubicBezTo>
                  <a:pt x="3033580" y="1769223"/>
                  <a:pt x="3056223" y="1767617"/>
                  <a:pt x="3076138" y="1764404"/>
                </a:cubicBezTo>
                <a:cubicBezTo>
                  <a:pt x="3096053" y="1761191"/>
                  <a:pt x="3114849" y="1755550"/>
                  <a:pt x="3132524" y="1747480"/>
                </a:cubicBezTo>
                <a:cubicBezTo>
                  <a:pt x="3150199" y="1739411"/>
                  <a:pt x="3167399" y="1727241"/>
                  <a:pt x="3184123" y="1710971"/>
                </a:cubicBezTo>
                <a:cubicBezTo>
                  <a:pt x="3201319" y="1696452"/>
                  <a:pt x="3215934" y="1678228"/>
                  <a:pt x="3227966" y="1656297"/>
                </a:cubicBezTo>
                <a:cubicBezTo>
                  <a:pt x="3239998" y="1634366"/>
                  <a:pt x="3248887" y="1609784"/>
                  <a:pt x="3254633" y="1582551"/>
                </a:cubicBezTo>
                <a:cubicBezTo>
                  <a:pt x="3260379" y="1555319"/>
                  <a:pt x="3263252" y="1525500"/>
                  <a:pt x="3263252" y="1493095"/>
                </a:cubicBezTo>
                <a:cubicBezTo>
                  <a:pt x="3263252" y="1393733"/>
                  <a:pt x="3235416" y="1320807"/>
                  <a:pt x="3179745" y="1274317"/>
                </a:cubicBezTo>
                <a:cubicBezTo>
                  <a:pt x="3155820" y="1252133"/>
                  <a:pt x="3130162" y="1237479"/>
                  <a:pt x="3102770" y="1230358"/>
                </a:cubicBezTo>
                <a:cubicBezTo>
                  <a:pt x="3075378" y="1223236"/>
                  <a:pt x="3043125" y="1219675"/>
                  <a:pt x="3006011" y="1219675"/>
                </a:cubicBezTo>
                <a:close/>
                <a:moveTo>
                  <a:pt x="1701418" y="1219675"/>
                </a:moveTo>
                <a:cubicBezTo>
                  <a:pt x="1675970" y="1219675"/>
                  <a:pt x="1657298" y="1225622"/>
                  <a:pt x="1645401" y="1237514"/>
                </a:cubicBezTo>
                <a:cubicBezTo>
                  <a:pt x="1633504" y="1249407"/>
                  <a:pt x="1627556" y="1268073"/>
                  <a:pt x="1627556" y="1293514"/>
                </a:cubicBezTo>
                <a:lnTo>
                  <a:pt x="1627556" y="1705047"/>
                </a:lnTo>
                <a:cubicBezTo>
                  <a:pt x="1627556" y="1728580"/>
                  <a:pt x="1632947" y="1746710"/>
                  <a:pt x="1643730" y="1759436"/>
                </a:cubicBezTo>
                <a:cubicBezTo>
                  <a:pt x="1654512" y="1772162"/>
                  <a:pt x="1669707" y="1778525"/>
                  <a:pt x="1689314" y="1778525"/>
                </a:cubicBezTo>
                <a:cubicBezTo>
                  <a:pt x="1707658" y="1778525"/>
                  <a:pt x="1722539" y="1772388"/>
                  <a:pt x="1733957" y="1760113"/>
                </a:cubicBezTo>
                <a:cubicBezTo>
                  <a:pt x="1745375" y="1747839"/>
                  <a:pt x="1751084" y="1729460"/>
                  <a:pt x="1751084" y="1704977"/>
                </a:cubicBezTo>
                <a:lnTo>
                  <a:pt x="1751084" y="1540400"/>
                </a:lnTo>
                <a:lnTo>
                  <a:pt x="1781250" y="1540400"/>
                </a:lnTo>
                <a:cubicBezTo>
                  <a:pt x="1799393" y="1540400"/>
                  <a:pt x="1814332" y="1542770"/>
                  <a:pt x="1826067" y="1547510"/>
                </a:cubicBezTo>
                <a:cubicBezTo>
                  <a:pt x="1837803" y="1552250"/>
                  <a:pt x="1849501" y="1561199"/>
                  <a:pt x="1861161" y="1574357"/>
                </a:cubicBezTo>
                <a:cubicBezTo>
                  <a:pt x="1872821" y="1587515"/>
                  <a:pt x="1886068" y="1604340"/>
                  <a:pt x="1900900" y="1624831"/>
                </a:cubicBezTo>
                <a:lnTo>
                  <a:pt x="1945362" y="1705896"/>
                </a:lnTo>
                <a:cubicBezTo>
                  <a:pt x="1955606" y="1722984"/>
                  <a:pt x="1963888" y="1736175"/>
                  <a:pt x="1970207" y="1745469"/>
                </a:cubicBezTo>
                <a:cubicBezTo>
                  <a:pt x="1976526" y="1754763"/>
                  <a:pt x="1984290" y="1762596"/>
                  <a:pt x="1993499" y="1768967"/>
                </a:cubicBezTo>
                <a:cubicBezTo>
                  <a:pt x="2002708" y="1775339"/>
                  <a:pt x="2014211" y="1778525"/>
                  <a:pt x="2028008" y="1778525"/>
                </a:cubicBezTo>
                <a:cubicBezTo>
                  <a:pt x="2039531" y="1778525"/>
                  <a:pt x="2049766" y="1776216"/>
                  <a:pt x="2058713" y="1771598"/>
                </a:cubicBezTo>
                <a:cubicBezTo>
                  <a:pt x="2067660" y="1766980"/>
                  <a:pt x="2074777" y="1760595"/>
                  <a:pt x="2080064" y="1752442"/>
                </a:cubicBezTo>
                <a:cubicBezTo>
                  <a:pt x="2085350" y="1744290"/>
                  <a:pt x="2087993" y="1736016"/>
                  <a:pt x="2087993" y="1727621"/>
                </a:cubicBezTo>
                <a:cubicBezTo>
                  <a:pt x="2087993" y="1720098"/>
                  <a:pt x="2083986" y="1706844"/>
                  <a:pt x="2075971" y="1687859"/>
                </a:cubicBezTo>
                <a:cubicBezTo>
                  <a:pt x="2067956" y="1668874"/>
                  <a:pt x="2056984" y="1647964"/>
                  <a:pt x="2043054" y="1625130"/>
                </a:cubicBezTo>
                <a:cubicBezTo>
                  <a:pt x="2029125" y="1602296"/>
                  <a:pt x="2013230" y="1580695"/>
                  <a:pt x="1995371" y="1560326"/>
                </a:cubicBezTo>
                <a:cubicBezTo>
                  <a:pt x="1977512" y="1539957"/>
                  <a:pt x="1959881" y="1527569"/>
                  <a:pt x="1942479" y="1523163"/>
                </a:cubicBezTo>
                <a:cubicBezTo>
                  <a:pt x="1985666" y="1515737"/>
                  <a:pt x="2019134" y="1499448"/>
                  <a:pt x="2042883" y="1474296"/>
                </a:cubicBezTo>
                <a:cubicBezTo>
                  <a:pt x="2066631" y="1449145"/>
                  <a:pt x="2078506" y="1415712"/>
                  <a:pt x="2078506" y="1373997"/>
                </a:cubicBezTo>
                <a:cubicBezTo>
                  <a:pt x="2078506" y="1353909"/>
                  <a:pt x="2074975" y="1334688"/>
                  <a:pt x="2067913" y="1316332"/>
                </a:cubicBezTo>
                <a:cubicBezTo>
                  <a:pt x="2060851" y="1297977"/>
                  <a:pt x="2050494" y="1281844"/>
                  <a:pt x="2036839" y="1267934"/>
                </a:cubicBezTo>
                <a:cubicBezTo>
                  <a:pt x="2023185" y="1254024"/>
                  <a:pt x="2007432" y="1243321"/>
                  <a:pt x="1989581" y="1235825"/>
                </a:cubicBezTo>
                <a:cubicBezTo>
                  <a:pt x="1975388" y="1229369"/>
                  <a:pt x="1959254" y="1225063"/>
                  <a:pt x="1941180" y="1222908"/>
                </a:cubicBezTo>
                <a:cubicBezTo>
                  <a:pt x="1923105" y="1220753"/>
                  <a:pt x="1901944" y="1219675"/>
                  <a:pt x="1877698" y="1219675"/>
                </a:cubicBezTo>
                <a:close/>
                <a:moveTo>
                  <a:pt x="1162590" y="1219675"/>
                </a:moveTo>
                <a:cubicBezTo>
                  <a:pt x="1143026" y="1219675"/>
                  <a:pt x="1127775" y="1224360"/>
                  <a:pt x="1116837" y="1233730"/>
                </a:cubicBezTo>
                <a:cubicBezTo>
                  <a:pt x="1105900" y="1243099"/>
                  <a:pt x="1100431" y="1255838"/>
                  <a:pt x="1100431" y="1271945"/>
                </a:cubicBezTo>
                <a:cubicBezTo>
                  <a:pt x="1100431" y="1287561"/>
                  <a:pt x="1105680" y="1300116"/>
                  <a:pt x="1116177" y="1309612"/>
                </a:cubicBezTo>
                <a:cubicBezTo>
                  <a:pt x="1126675" y="1319107"/>
                  <a:pt x="1142146" y="1323855"/>
                  <a:pt x="1162590" y="1323855"/>
                </a:cubicBezTo>
                <a:lnTo>
                  <a:pt x="1273345" y="1323855"/>
                </a:lnTo>
                <a:lnTo>
                  <a:pt x="1273345" y="1705035"/>
                </a:lnTo>
                <a:cubicBezTo>
                  <a:pt x="1273345" y="1729239"/>
                  <a:pt x="1279054" y="1747538"/>
                  <a:pt x="1290472" y="1759933"/>
                </a:cubicBezTo>
                <a:cubicBezTo>
                  <a:pt x="1301890" y="1772328"/>
                  <a:pt x="1316767" y="1778525"/>
                  <a:pt x="1335103" y="1778525"/>
                </a:cubicBezTo>
                <a:cubicBezTo>
                  <a:pt x="1353296" y="1778525"/>
                  <a:pt x="1368077" y="1772349"/>
                  <a:pt x="1379446" y="1759997"/>
                </a:cubicBezTo>
                <a:cubicBezTo>
                  <a:pt x="1390816" y="1747645"/>
                  <a:pt x="1396501" y="1729324"/>
                  <a:pt x="1396501" y="1705035"/>
                </a:cubicBezTo>
                <a:lnTo>
                  <a:pt x="1396501" y="1323855"/>
                </a:lnTo>
                <a:lnTo>
                  <a:pt x="1506883" y="1323855"/>
                </a:lnTo>
                <a:cubicBezTo>
                  <a:pt x="1527467" y="1323855"/>
                  <a:pt x="1543157" y="1319100"/>
                  <a:pt x="1553953" y="1309591"/>
                </a:cubicBezTo>
                <a:cubicBezTo>
                  <a:pt x="1564749" y="1300082"/>
                  <a:pt x="1570147" y="1287534"/>
                  <a:pt x="1570147" y="1271945"/>
                </a:cubicBezTo>
                <a:cubicBezTo>
                  <a:pt x="1570147" y="1256563"/>
                  <a:pt x="1564776" y="1244005"/>
                  <a:pt x="1554035" y="1234273"/>
                </a:cubicBezTo>
                <a:cubicBezTo>
                  <a:pt x="1543293" y="1224541"/>
                  <a:pt x="1527576" y="1219675"/>
                  <a:pt x="1506883" y="1219675"/>
                </a:cubicBezTo>
                <a:close/>
                <a:moveTo>
                  <a:pt x="5882259" y="1210374"/>
                </a:moveTo>
                <a:cubicBezTo>
                  <a:pt x="5868446" y="1210374"/>
                  <a:pt x="5855541" y="1214256"/>
                  <a:pt x="5843543" y="1222021"/>
                </a:cubicBezTo>
                <a:cubicBezTo>
                  <a:pt x="5831546" y="1229786"/>
                  <a:pt x="5822735" y="1240593"/>
                  <a:pt x="5817112" y="1254441"/>
                </a:cubicBezTo>
                <a:cubicBezTo>
                  <a:pt x="5813213" y="1263828"/>
                  <a:pt x="5811263" y="1277774"/>
                  <a:pt x="5811263" y="1296281"/>
                </a:cubicBezTo>
                <a:lnTo>
                  <a:pt x="5811263" y="1709041"/>
                </a:lnTo>
                <a:cubicBezTo>
                  <a:pt x="5811263" y="1731241"/>
                  <a:pt x="5816538" y="1748372"/>
                  <a:pt x="5827088" y="1760433"/>
                </a:cubicBezTo>
                <a:cubicBezTo>
                  <a:pt x="5837637" y="1772494"/>
                  <a:pt x="5851772" y="1778525"/>
                  <a:pt x="5869492" y="1778525"/>
                </a:cubicBezTo>
                <a:cubicBezTo>
                  <a:pt x="5886770" y="1778525"/>
                  <a:pt x="5900857" y="1772527"/>
                  <a:pt x="5911751" y="1760532"/>
                </a:cubicBezTo>
                <a:cubicBezTo>
                  <a:pt x="5922646" y="1748536"/>
                  <a:pt x="5928093" y="1731379"/>
                  <a:pt x="5928093" y="1709058"/>
                </a:cubicBezTo>
                <a:lnTo>
                  <a:pt x="5928093" y="1403106"/>
                </a:lnTo>
                <a:lnTo>
                  <a:pt x="6118070" y="1712558"/>
                </a:lnTo>
                <a:cubicBezTo>
                  <a:pt x="6124670" y="1722197"/>
                  <a:pt x="6130616" y="1730715"/>
                  <a:pt x="6135906" y="1738112"/>
                </a:cubicBezTo>
                <a:cubicBezTo>
                  <a:pt x="6141197" y="1745508"/>
                  <a:pt x="6147592" y="1752561"/>
                  <a:pt x="6155091" y="1759270"/>
                </a:cubicBezTo>
                <a:cubicBezTo>
                  <a:pt x="6162591" y="1765979"/>
                  <a:pt x="6170596" y="1770866"/>
                  <a:pt x="6179107" y="1773929"/>
                </a:cubicBezTo>
                <a:cubicBezTo>
                  <a:pt x="6187618" y="1776993"/>
                  <a:pt x="6197259" y="1778525"/>
                  <a:pt x="6208030" y="1778525"/>
                </a:cubicBezTo>
                <a:cubicBezTo>
                  <a:pt x="6252089" y="1778525"/>
                  <a:pt x="6274119" y="1752565"/>
                  <a:pt x="6274119" y="1700646"/>
                </a:cubicBezTo>
                <a:lnTo>
                  <a:pt x="6274119" y="1279858"/>
                </a:lnTo>
                <a:cubicBezTo>
                  <a:pt x="6274119" y="1257499"/>
                  <a:pt x="6268919" y="1240328"/>
                  <a:pt x="6258518" y="1228346"/>
                </a:cubicBezTo>
                <a:cubicBezTo>
                  <a:pt x="6248117" y="1216364"/>
                  <a:pt x="6233974" y="1210374"/>
                  <a:pt x="6216087" y="1210374"/>
                </a:cubicBezTo>
                <a:cubicBezTo>
                  <a:pt x="6198775" y="1210374"/>
                  <a:pt x="6185018" y="1216329"/>
                  <a:pt x="6174820" y="1228239"/>
                </a:cubicBezTo>
                <a:cubicBezTo>
                  <a:pt x="6164620" y="1240149"/>
                  <a:pt x="6159521" y="1257353"/>
                  <a:pt x="6159521" y="1279852"/>
                </a:cubicBezTo>
                <a:lnTo>
                  <a:pt x="6159521" y="1590629"/>
                </a:lnTo>
                <a:lnTo>
                  <a:pt x="5966143" y="1280329"/>
                </a:lnTo>
                <a:cubicBezTo>
                  <a:pt x="5960477" y="1277542"/>
                  <a:pt x="5954628" y="1269944"/>
                  <a:pt x="5948598" y="1257533"/>
                </a:cubicBezTo>
                <a:cubicBezTo>
                  <a:pt x="5942567" y="1245123"/>
                  <a:pt x="5936657" y="1235958"/>
                  <a:pt x="5930867" y="1230038"/>
                </a:cubicBezTo>
                <a:cubicBezTo>
                  <a:pt x="5925076" y="1224118"/>
                  <a:pt x="5918236" y="1219360"/>
                  <a:pt x="5910347" y="1215766"/>
                </a:cubicBezTo>
                <a:cubicBezTo>
                  <a:pt x="5902458" y="1212171"/>
                  <a:pt x="5893096" y="1210374"/>
                  <a:pt x="5882259" y="1210374"/>
                </a:cubicBezTo>
                <a:close/>
                <a:moveTo>
                  <a:pt x="5452325" y="1210374"/>
                </a:moveTo>
                <a:cubicBezTo>
                  <a:pt x="5410579" y="1210374"/>
                  <a:pt x="5373160" y="1216957"/>
                  <a:pt x="5340067" y="1230122"/>
                </a:cubicBezTo>
                <a:cubicBezTo>
                  <a:pt x="5306974" y="1243288"/>
                  <a:pt x="5278857" y="1262328"/>
                  <a:pt x="5255718" y="1287241"/>
                </a:cubicBezTo>
                <a:cubicBezTo>
                  <a:pt x="5232578" y="1312154"/>
                  <a:pt x="5214968" y="1342176"/>
                  <a:pt x="5202889" y="1377305"/>
                </a:cubicBezTo>
                <a:cubicBezTo>
                  <a:pt x="5190811" y="1412435"/>
                  <a:pt x="5184771" y="1450996"/>
                  <a:pt x="5184771" y="1492990"/>
                </a:cubicBezTo>
                <a:cubicBezTo>
                  <a:pt x="5184771" y="1533976"/>
                  <a:pt x="5190569" y="1572181"/>
                  <a:pt x="5202166" y="1607605"/>
                </a:cubicBezTo>
                <a:cubicBezTo>
                  <a:pt x="5213761" y="1643029"/>
                  <a:pt x="5231003" y="1673446"/>
                  <a:pt x="5253889" y="1698855"/>
                </a:cubicBezTo>
                <a:cubicBezTo>
                  <a:pt x="5276775" y="1724265"/>
                  <a:pt x="5305181" y="1743895"/>
                  <a:pt x="5339108" y="1757747"/>
                </a:cubicBezTo>
                <a:cubicBezTo>
                  <a:pt x="5373034" y="1771599"/>
                  <a:pt x="5411503" y="1778525"/>
                  <a:pt x="5454517" y="1778525"/>
                </a:cubicBezTo>
                <a:cubicBezTo>
                  <a:pt x="5497696" y="1778525"/>
                  <a:pt x="5536073" y="1771757"/>
                  <a:pt x="5569646" y="1758221"/>
                </a:cubicBezTo>
                <a:cubicBezTo>
                  <a:pt x="5603220" y="1744685"/>
                  <a:pt x="5631577" y="1725085"/>
                  <a:pt x="5654719" y="1699422"/>
                </a:cubicBezTo>
                <a:cubicBezTo>
                  <a:pt x="5677861" y="1673759"/>
                  <a:pt x="5695177" y="1643560"/>
                  <a:pt x="5706667" y="1608826"/>
                </a:cubicBezTo>
                <a:cubicBezTo>
                  <a:pt x="5718156" y="1574092"/>
                  <a:pt x="5723901" y="1535722"/>
                  <a:pt x="5723901" y="1493717"/>
                </a:cubicBezTo>
                <a:cubicBezTo>
                  <a:pt x="5723901" y="1436743"/>
                  <a:pt x="5713391" y="1386917"/>
                  <a:pt x="5692371" y="1344237"/>
                </a:cubicBezTo>
                <a:cubicBezTo>
                  <a:pt x="5671351" y="1301558"/>
                  <a:pt x="5640274" y="1268577"/>
                  <a:pt x="5599141" y="1245296"/>
                </a:cubicBezTo>
                <a:cubicBezTo>
                  <a:pt x="5558008" y="1222014"/>
                  <a:pt x="5509069" y="1210374"/>
                  <a:pt x="5452325" y="1210374"/>
                </a:cubicBezTo>
                <a:close/>
                <a:moveTo>
                  <a:pt x="5037071" y="1210374"/>
                </a:moveTo>
                <a:cubicBezTo>
                  <a:pt x="5019034" y="1210374"/>
                  <a:pt x="5004352" y="1216596"/>
                  <a:pt x="4993028" y="1229041"/>
                </a:cubicBezTo>
                <a:cubicBezTo>
                  <a:pt x="4981703" y="1241486"/>
                  <a:pt x="4976040" y="1259642"/>
                  <a:pt x="4976040" y="1283509"/>
                </a:cubicBezTo>
                <a:lnTo>
                  <a:pt x="4976040" y="1705029"/>
                </a:lnTo>
                <a:cubicBezTo>
                  <a:pt x="4976040" y="1728974"/>
                  <a:pt x="4981746" y="1747209"/>
                  <a:pt x="4993158" y="1759735"/>
                </a:cubicBezTo>
                <a:cubicBezTo>
                  <a:pt x="5004570" y="1772262"/>
                  <a:pt x="5019208" y="1778525"/>
                  <a:pt x="5037071" y="1778525"/>
                </a:cubicBezTo>
                <a:cubicBezTo>
                  <a:pt x="5055752" y="1778525"/>
                  <a:pt x="5070839" y="1772287"/>
                  <a:pt x="5082330" y="1759811"/>
                </a:cubicBezTo>
                <a:cubicBezTo>
                  <a:pt x="5093822" y="1747335"/>
                  <a:pt x="5099567" y="1729074"/>
                  <a:pt x="5099567" y="1705029"/>
                </a:cubicBezTo>
                <a:lnTo>
                  <a:pt x="5099567" y="1283509"/>
                </a:lnTo>
                <a:cubicBezTo>
                  <a:pt x="5099567" y="1259607"/>
                  <a:pt x="5093779" y="1241442"/>
                  <a:pt x="5082202" y="1229015"/>
                </a:cubicBezTo>
                <a:cubicBezTo>
                  <a:pt x="5070625" y="1216587"/>
                  <a:pt x="5055582" y="1210374"/>
                  <a:pt x="5037071" y="1210374"/>
                </a:cubicBezTo>
                <a:close/>
                <a:moveTo>
                  <a:pt x="4174539" y="1210374"/>
                </a:moveTo>
                <a:cubicBezTo>
                  <a:pt x="4138127" y="1210374"/>
                  <a:pt x="4103724" y="1216908"/>
                  <a:pt x="4071330" y="1229977"/>
                </a:cubicBezTo>
                <a:cubicBezTo>
                  <a:pt x="4038937" y="1243046"/>
                  <a:pt x="4010712" y="1262062"/>
                  <a:pt x="3986655" y="1287026"/>
                </a:cubicBezTo>
                <a:cubicBezTo>
                  <a:pt x="3962598" y="1311989"/>
                  <a:pt x="3944165" y="1341900"/>
                  <a:pt x="3931356" y="1376759"/>
                </a:cubicBezTo>
                <a:cubicBezTo>
                  <a:pt x="3918547" y="1411617"/>
                  <a:pt x="3912142" y="1451122"/>
                  <a:pt x="3912142" y="1495275"/>
                </a:cubicBezTo>
                <a:cubicBezTo>
                  <a:pt x="3912142" y="1522521"/>
                  <a:pt x="3914680" y="1548164"/>
                  <a:pt x="3919755" y="1572203"/>
                </a:cubicBezTo>
                <a:cubicBezTo>
                  <a:pt x="3924830" y="1596242"/>
                  <a:pt x="3932519" y="1619016"/>
                  <a:pt x="3942821" y="1640525"/>
                </a:cubicBezTo>
                <a:cubicBezTo>
                  <a:pt x="3953122" y="1662033"/>
                  <a:pt x="3964897" y="1678990"/>
                  <a:pt x="3978144" y="1691397"/>
                </a:cubicBezTo>
                <a:cubicBezTo>
                  <a:pt x="3995573" y="1715058"/>
                  <a:pt x="4014107" y="1732771"/>
                  <a:pt x="4033745" y="1744536"/>
                </a:cubicBezTo>
                <a:cubicBezTo>
                  <a:pt x="4053384" y="1756301"/>
                  <a:pt x="4074986" y="1764907"/>
                  <a:pt x="4098552" y="1770354"/>
                </a:cubicBezTo>
                <a:cubicBezTo>
                  <a:pt x="4122119" y="1775801"/>
                  <a:pt x="4148420" y="1778525"/>
                  <a:pt x="4177457" y="1778525"/>
                </a:cubicBezTo>
                <a:cubicBezTo>
                  <a:pt x="4215796" y="1778525"/>
                  <a:pt x="4249432" y="1772361"/>
                  <a:pt x="4278364" y="1760032"/>
                </a:cubicBezTo>
                <a:cubicBezTo>
                  <a:pt x="4307297" y="1747703"/>
                  <a:pt x="4331092" y="1731644"/>
                  <a:pt x="4349752" y="1711855"/>
                </a:cubicBezTo>
                <a:cubicBezTo>
                  <a:pt x="4368412" y="1692065"/>
                  <a:pt x="4382144" y="1671774"/>
                  <a:pt x="4390947" y="1650980"/>
                </a:cubicBezTo>
                <a:cubicBezTo>
                  <a:pt x="4399751" y="1630187"/>
                  <a:pt x="4404153" y="1610888"/>
                  <a:pt x="4404153" y="1593083"/>
                </a:cubicBezTo>
                <a:cubicBezTo>
                  <a:pt x="4404153" y="1577789"/>
                  <a:pt x="4398748" y="1564871"/>
                  <a:pt x="4387936" y="1554329"/>
                </a:cubicBezTo>
                <a:cubicBezTo>
                  <a:pt x="4377124" y="1543787"/>
                  <a:pt x="4364239" y="1538516"/>
                  <a:pt x="4349278" y="1538516"/>
                </a:cubicBezTo>
                <a:cubicBezTo>
                  <a:pt x="4331791" y="1538516"/>
                  <a:pt x="4319128" y="1543632"/>
                  <a:pt x="4311289" y="1553864"/>
                </a:cubicBezTo>
                <a:cubicBezTo>
                  <a:pt x="4303451" y="1564096"/>
                  <a:pt x="4297341" y="1575907"/>
                  <a:pt x="4292962" y="1589298"/>
                </a:cubicBezTo>
                <a:cubicBezTo>
                  <a:pt x="4282036" y="1619215"/>
                  <a:pt x="4266478" y="1641427"/>
                  <a:pt x="4246288" y="1655934"/>
                </a:cubicBezTo>
                <a:cubicBezTo>
                  <a:pt x="4226097" y="1670440"/>
                  <a:pt x="4201208" y="1677694"/>
                  <a:pt x="4171621" y="1677694"/>
                </a:cubicBezTo>
                <a:cubicBezTo>
                  <a:pt x="4144351" y="1677694"/>
                  <a:pt x="4120692" y="1671307"/>
                  <a:pt x="4100645" y="1658532"/>
                </a:cubicBezTo>
                <a:cubicBezTo>
                  <a:pt x="4080598" y="1645758"/>
                  <a:pt x="4065005" y="1626182"/>
                  <a:pt x="4053866" y="1599806"/>
                </a:cubicBezTo>
                <a:cubicBezTo>
                  <a:pt x="4042727" y="1573430"/>
                  <a:pt x="4037158" y="1539772"/>
                  <a:pt x="4037158" y="1498833"/>
                </a:cubicBezTo>
                <a:cubicBezTo>
                  <a:pt x="4037158" y="1438127"/>
                  <a:pt x="4049705" y="1391679"/>
                  <a:pt x="4074798" y="1359489"/>
                </a:cubicBezTo>
                <a:cubicBezTo>
                  <a:pt x="4099891" y="1327300"/>
                  <a:pt x="4133380" y="1311205"/>
                  <a:pt x="4175266" y="1311205"/>
                </a:cubicBezTo>
                <a:cubicBezTo>
                  <a:pt x="4201605" y="1311205"/>
                  <a:pt x="4223757" y="1317392"/>
                  <a:pt x="4241721" y="1329767"/>
                </a:cubicBezTo>
                <a:cubicBezTo>
                  <a:pt x="4259685" y="1342143"/>
                  <a:pt x="4275453" y="1361079"/>
                  <a:pt x="4289026" y="1386578"/>
                </a:cubicBezTo>
                <a:cubicBezTo>
                  <a:pt x="4297998" y="1403484"/>
                  <a:pt x="4306415" y="1415665"/>
                  <a:pt x="4314275" y="1423122"/>
                </a:cubicBezTo>
                <a:cubicBezTo>
                  <a:pt x="4322135" y="1430579"/>
                  <a:pt x="4334047" y="1434308"/>
                  <a:pt x="4350011" y="1434308"/>
                </a:cubicBezTo>
                <a:cubicBezTo>
                  <a:pt x="4364808" y="1434308"/>
                  <a:pt x="4377288" y="1428802"/>
                  <a:pt x="4387451" y="1417791"/>
                </a:cubicBezTo>
                <a:cubicBezTo>
                  <a:pt x="4397613" y="1406780"/>
                  <a:pt x="4402694" y="1394118"/>
                  <a:pt x="4402694" y="1379805"/>
                </a:cubicBezTo>
                <a:cubicBezTo>
                  <a:pt x="4402694" y="1355772"/>
                  <a:pt x="4393286" y="1330469"/>
                  <a:pt x="4374472" y="1303897"/>
                </a:cubicBezTo>
                <a:cubicBezTo>
                  <a:pt x="4355657" y="1277325"/>
                  <a:pt x="4328740" y="1255095"/>
                  <a:pt x="4293721" y="1237206"/>
                </a:cubicBezTo>
                <a:cubicBezTo>
                  <a:pt x="4258701" y="1219318"/>
                  <a:pt x="4218974" y="1210374"/>
                  <a:pt x="4174539" y="1210374"/>
                </a:cubicBezTo>
                <a:close/>
                <a:moveTo>
                  <a:pt x="3414101" y="1210374"/>
                </a:moveTo>
                <a:cubicBezTo>
                  <a:pt x="3395873" y="1210374"/>
                  <a:pt x="3381144" y="1216619"/>
                  <a:pt x="3369914" y="1229111"/>
                </a:cubicBezTo>
                <a:cubicBezTo>
                  <a:pt x="3358684" y="1241602"/>
                  <a:pt x="3353070" y="1259735"/>
                  <a:pt x="3353070" y="1283509"/>
                </a:cubicBezTo>
                <a:lnTo>
                  <a:pt x="3353070" y="1540801"/>
                </a:lnTo>
                <a:cubicBezTo>
                  <a:pt x="3353070" y="1582140"/>
                  <a:pt x="3357579" y="1617784"/>
                  <a:pt x="3366598" y="1647734"/>
                </a:cubicBezTo>
                <a:cubicBezTo>
                  <a:pt x="3375617" y="1677683"/>
                  <a:pt x="3389930" y="1702399"/>
                  <a:pt x="3409537" y="1721880"/>
                </a:cubicBezTo>
                <a:cubicBezTo>
                  <a:pt x="3429144" y="1741362"/>
                  <a:pt x="3454218" y="1755673"/>
                  <a:pt x="3484759" y="1764814"/>
                </a:cubicBezTo>
                <a:cubicBezTo>
                  <a:pt x="3515300" y="1773954"/>
                  <a:pt x="3551602" y="1778525"/>
                  <a:pt x="3593665" y="1778525"/>
                </a:cubicBezTo>
                <a:cubicBezTo>
                  <a:pt x="3629027" y="1778525"/>
                  <a:pt x="3660111" y="1774233"/>
                  <a:pt x="3686915" y="1765651"/>
                </a:cubicBezTo>
                <a:cubicBezTo>
                  <a:pt x="3713720" y="1757068"/>
                  <a:pt x="3734308" y="1744122"/>
                  <a:pt x="3748679" y="1726813"/>
                </a:cubicBezTo>
                <a:cubicBezTo>
                  <a:pt x="3778119" y="1703280"/>
                  <a:pt x="3797059" y="1677009"/>
                  <a:pt x="3805498" y="1648001"/>
                </a:cubicBezTo>
                <a:cubicBezTo>
                  <a:pt x="3813937" y="1618993"/>
                  <a:pt x="3818157" y="1583283"/>
                  <a:pt x="3818157" y="1540871"/>
                </a:cubicBezTo>
                <a:lnTo>
                  <a:pt x="3818157" y="1283520"/>
                </a:lnTo>
                <a:cubicBezTo>
                  <a:pt x="3818157" y="1259615"/>
                  <a:pt x="3812369" y="1241447"/>
                  <a:pt x="3800792" y="1229018"/>
                </a:cubicBezTo>
                <a:cubicBezTo>
                  <a:pt x="3789215" y="1216588"/>
                  <a:pt x="3774172" y="1210374"/>
                  <a:pt x="3755661" y="1210374"/>
                </a:cubicBezTo>
                <a:cubicBezTo>
                  <a:pt x="3737189" y="1210374"/>
                  <a:pt x="3722399" y="1216560"/>
                  <a:pt x="3711292" y="1228933"/>
                </a:cubicBezTo>
                <a:cubicBezTo>
                  <a:pt x="3700184" y="1241307"/>
                  <a:pt x="3694630" y="1259506"/>
                  <a:pt x="3694630" y="1283532"/>
                </a:cubicBezTo>
                <a:lnTo>
                  <a:pt x="3694630" y="1548958"/>
                </a:lnTo>
                <a:cubicBezTo>
                  <a:pt x="3694630" y="1592986"/>
                  <a:pt x="3686497" y="1625449"/>
                  <a:pt x="3670230" y="1646347"/>
                </a:cubicBezTo>
                <a:cubicBezTo>
                  <a:pt x="3653964" y="1667245"/>
                  <a:pt x="3625878" y="1677694"/>
                  <a:pt x="3585974" y="1677694"/>
                </a:cubicBezTo>
                <a:cubicBezTo>
                  <a:pt x="3556762" y="1677694"/>
                  <a:pt x="3534369" y="1672632"/>
                  <a:pt x="3518795" y="1662509"/>
                </a:cubicBezTo>
                <a:cubicBezTo>
                  <a:pt x="3503220" y="1652385"/>
                  <a:pt x="3492293" y="1637905"/>
                  <a:pt x="3486015" y="1619067"/>
                </a:cubicBezTo>
                <a:cubicBezTo>
                  <a:pt x="3479736" y="1600229"/>
                  <a:pt x="3476597" y="1576128"/>
                  <a:pt x="3476597" y="1546766"/>
                </a:cubicBezTo>
                <a:lnTo>
                  <a:pt x="3476597" y="1283532"/>
                </a:lnTo>
                <a:cubicBezTo>
                  <a:pt x="3476597" y="1259909"/>
                  <a:pt x="3470947" y="1241811"/>
                  <a:pt x="3459647" y="1229236"/>
                </a:cubicBezTo>
                <a:cubicBezTo>
                  <a:pt x="3448348" y="1216661"/>
                  <a:pt x="3433165" y="1210374"/>
                  <a:pt x="3414101" y="1210374"/>
                </a:cubicBezTo>
                <a:close/>
                <a:moveTo>
                  <a:pt x="2423375" y="1210374"/>
                </a:moveTo>
                <a:cubicBezTo>
                  <a:pt x="2381629" y="1210374"/>
                  <a:pt x="2344210" y="1216957"/>
                  <a:pt x="2311117" y="1230122"/>
                </a:cubicBezTo>
                <a:cubicBezTo>
                  <a:pt x="2278025" y="1243288"/>
                  <a:pt x="2249908" y="1262328"/>
                  <a:pt x="2226768" y="1287241"/>
                </a:cubicBezTo>
                <a:cubicBezTo>
                  <a:pt x="2203628" y="1312154"/>
                  <a:pt x="2186018" y="1342176"/>
                  <a:pt x="2173940" y="1377305"/>
                </a:cubicBezTo>
                <a:cubicBezTo>
                  <a:pt x="2161861" y="1412435"/>
                  <a:pt x="2155822" y="1450996"/>
                  <a:pt x="2155822" y="1492990"/>
                </a:cubicBezTo>
                <a:cubicBezTo>
                  <a:pt x="2155822" y="1533976"/>
                  <a:pt x="2161620" y="1572181"/>
                  <a:pt x="2173216" y="1607605"/>
                </a:cubicBezTo>
                <a:cubicBezTo>
                  <a:pt x="2184812" y="1643029"/>
                  <a:pt x="2202054" y="1673446"/>
                  <a:pt x="2224939" y="1698855"/>
                </a:cubicBezTo>
                <a:cubicBezTo>
                  <a:pt x="2247826" y="1724265"/>
                  <a:pt x="2276232" y="1743895"/>
                  <a:pt x="2310158" y="1757747"/>
                </a:cubicBezTo>
                <a:cubicBezTo>
                  <a:pt x="2344084" y="1771599"/>
                  <a:pt x="2382554" y="1778525"/>
                  <a:pt x="2425567" y="1778525"/>
                </a:cubicBezTo>
                <a:cubicBezTo>
                  <a:pt x="2468746" y="1778525"/>
                  <a:pt x="2507123" y="1771757"/>
                  <a:pt x="2540696" y="1758221"/>
                </a:cubicBezTo>
                <a:cubicBezTo>
                  <a:pt x="2574270" y="1744685"/>
                  <a:pt x="2602628" y="1725085"/>
                  <a:pt x="2625770" y="1699422"/>
                </a:cubicBezTo>
                <a:cubicBezTo>
                  <a:pt x="2648911" y="1673759"/>
                  <a:pt x="2666227" y="1643560"/>
                  <a:pt x="2677717" y="1608826"/>
                </a:cubicBezTo>
                <a:cubicBezTo>
                  <a:pt x="2689207" y="1574092"/>
                  <a:pt x="2694951" y="1535722"/>
                  <a:pt x="2694951" y="1493717"/>
                </a:cubicBezTo>
                <a:cubicBezTo>
                  <a:pt x="2694951" y="1436743"/>
                  <a:pt x="2684442" y="1386917"/>
                  <a:pt x="2663422" y="1344237"/>
                </a:cubicBezTo>
                <a:cubicBezTo>
                  <a:pt x="2642401" y="1301558"/>
                  <a:pt x="2611325" y="1268577"/>
                  <a:pt x="2570192" y="1245296"/>
                </a:cubicBezTo>
                <a:cubicBezTo>
                  <a:pt x="2529058" y="1222014"/>
                  <a:pt x="2480120" y="1210374"/>
                  <a:pt x="2423375" y="1210374"/>
                </a:cubicBezTo>
                <a:close/>
                <a:moveTo>
                  <a:pt x="633984" y="1210374"/>
                </a:moveTo>
                <a:cubicBezTo>
                  <a:pt x="620171" y="1210374"/>
                  <a:pt x="607266" y="1214256"/>
                  <a:pt x="595268" y="1222021"/>
                </a:cubicBezTo>
                <a:cubicBezTo>
                  <a:pt x="583271" y="1229786"/>
                  <a:pt x="574461" y="1240593"/>
                  <a:pt x="568837" y="1254441"/>
                </a:cubicBezTo>
                <a:cubicBezTo>
                  <a:pt x="564938" y="1263828"/>
                  <a:pt x="562989" y="1277774"/>
                  <a:pt x="562989" y="1296281"/>
                </a:cubicBezTo>
                <a:lnTo>
                  <a:pt x="562989" y="1709041"/>
                </a:lnTo>
                <a:cubicBezTo>
                  <a:pt x="562989" y="1731241"/>
                  <a:pt x="568263" y="1748372"/>
                  <a:pt x="578813" y="1760433"/>
                </a:cubicBezTo>
                <a:cubicBezTo>
                  <a:pt x="589363" y="1772494"/>
                  <a:pt x="603498" y="1778525"/>
                  <a:pt x="621218" y="1778525"/>
                </a:cubicBezTo>
                <a:cubicBezTo>
                  <a:pt x="638496" y="1778525"/>
                  <a:pt x="652582" y="1772527"/>
                  <a:pt x="663477" y="1760532"/>
                </a:cubicBezTo>
                <a:cubicBezTo>
                  <a:pt x="674371" y="1748536"/>
                  <a:pt x="679819" y="1731379"/>
                  <a:pt x="679819" y="1709058"/>
                </a:cubicBezTo>
                <a:lnTo>
                  <a:pt x="679819" y="1403106"/>
                </a:lnTo>
                <a:lnTo>
                  <a:pt x="869795" y="1712558"/>
                </a:lnTo>
                <a:cubicBezTo>
                  <a:pt x="876396" y="1722197"/>
                  <a:pt x="882341" y="1730715"/>
                  <a:pt x="887632" y="1738112"/>
                </a:cubicBezTo>
                <a:cubicBezTo>
                  <a:pt x="892922" y="1745508"/>
                  <a:pt x="899317" y="1752561"/>
                  <a:pt x="906816" y="1759270"/>
                </a:cubicBezTo>
                <a:cubicBezTo>
                  <a:pt x="914316" y="1765979"/>
                  <a:pt x="922321" y="1770866"/>
                  <a:pt x="930832" y="1773929"/>
                </a:cubicBezTo>
                <a:cubicBezTo>
                  <a:pt x="939343" y="1776993"/>
                  <a:pt x="948984" y="1778525"/>
                  <a:pt x="959755" y="1778525"/>
                </a:cubicBezTo>
                <a:cubicBezTo>
                  <a:pt x="1003814" y="1778525"/>
                  <a:pt x="1025844" y="1752565"/>
                  <a:pt x="1025844" y="1700646"/>
                </a:cubicBezTo>
                <a:lnTo>
                  <a:pt x="1025844" y="1279858"/>
                </a:lnTo>
                <a:cubicBezTo>
                  <a:pt x="1025844" y="1257499"/>
                  <a:pt x="1020644" y="1240328"/>
                  <a:pt x="1010243" y="1228346"/>
                </a:cubicBezTo>
                <a:cubicBezTo>
                  <a:pt x="999843" y="1216364"/>
                  <a:pt x="985699" y="1210374"/>
                  <a:pt x="967813" y="1210374"/>
                </a:cubicBezTo>
                <a:cubicBezTo>
                  <a:pt x="950500" y="1210374"/>
                  <a:pt x="936744" y="1216329"/>
                  <a:pt x="926545" y="1228239"/>
                </a:cubicBezTo>
                <a:cubicBezTo>
                  <a:pt x="916346" y="1240149"/>
                  <a:pt x="911246" y="1257353"/>
                  <a:pt x="911246" y="1279852"/>
                </a:cubicBezTo>
                <a:lnTo>
                  <a:pt x="911246" y="1590629"/>
                </a:lnTo>
                <a:lnTo>
                  <a:pt x="717869" y="1280329"/>
                </a:lnTo>
                <a:cubicBezTo>
                  <a:pt x="712202" y="1277542"/>
                  <a:pt x="706354" y="1269944"/>
                  <a:pt x="700323" y="1257533"/>
                </a:cubicBezTo>
                <a:cubicBezTo>
                  <a:pt x="694293" y="1245123"/>
                  <a:pt x="688382" y="1235958"/>
                  <a:pt x="682592" y="1230038"/>
                </a:cubicBezTo>
                <a:cubicBezTo>
                  <a:pt x="676801" y="1224118"/>
                  <a:pt x="669962" y="1219360"/>
                  <a:pt x="662073" y="1215766"/>
                </a:cubicBezTo>
                <a:cubicBezTo>
                  <a:pt x="654183" y="1212171"/>
                  <a:pt x="644821" y="1210374"/>
                  <a:pt x="633984" y="1210374"/>
                </a:cubicBezTo>
                <a:close/>
                <a:moveTo>
                  <a:pt x="379346" y="1210374"/>
                </a:moveTo>
                <a:cubicBezTo>
                  <a:pt x="361309" y="1210374"/>
                  <a:pt x="346627" y="1216596"/>
                  <a:pt x="335302" y="1229041"/>
                </a:cubicBezTo>
                <a:cubicBezTo>
                  <a:pt x="323978" y="1241486"/>
                  <a:pt x="318315" y="1259642"/>
                  <a:pt x="318315" y="1283509"/>
                </a:cubicBezTo>
                <a:lnTo>
                  <a:pt x="318315" y="1705029"/>
                </a:lnTo>
                <a:cubicBezTo>
                  <a:pt x="318315" y="1728974"/>
                  <a:pt x="324021" y="1747209"/>
                  <a:pt x="335433" y="1759735"/>
                </a:cubicBezTo>
                <a:cubicBezTo>
                  <a:pt x="346845" y="1772262"/>
                  <a:pt x="361483" y="1778525"/>
                  <a:pt x="379346" y="1778525"/>
                </a:cubicBezTo>
                <a:cubicBezTo>
                  <a:pt x="398027" y="1778525"/>
                  <a:pt x="413114" y="1772287"/>
                  <a:pt x="424605" y="1759811"/>
                </a:cubicBezTo>
                <a:cubicBezTo>
                  <a:pt x="436097" y="1747335"/>
                  <a:pt x="441842" y="1729074"/>
                  <a:pt x="441842" y="1705029"/>
                </a:cubicBezTo>
                <a:lnTo>
                  <a:pt x="441842" y="1283509"/>
                </a:lnTo>
                <a:cubicBezTo>
                  <a:pt x="441842" y="1259607"/>
                  <a:pt x="436054" y="1241442"/>
                  <a:pt x="424477" y="1229015"/>
                </a:cubicBezTo>
                <a:cubicBezTo>
                  <a:pt x="412900" y="1216587"/>
                  <a:pt x="397857" y="1210374"/>
                  <a:pt x="379346" y="1210374"/>
                </a:cubicBezTo>
                <a:close/>
                <a:moveTo>
                  <a:pt x="0" y="0"/>
                </a:moveTo>
                <a:lnTo>
                  <a:pt x="6858000" y="0"/>
                </a:lnTo>
                <a:lnTo>
                  <a:pt x="6858000" y="6858000"/>
                </a:lnTo>
                <a:lnTo>
                  <a:pt x="0" y="6858000"/>
                </a:lnTo>
                <a:close/>
              </a:path>
            </a:pathLst>
          </a:cu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TextBox 7">
            <a:extLst>
              <a:ext uri="{FF2B5EF4-FFF2-40B4-BE49-F238E27FC236}">
                <a16:creationId xmlns:a16="http://schemas.microsoft.com/office/drawing/2014/main" id="{D7B83B44-6080-9FC8-BDF4-AFC32E6FF40A}"/>
              </a:ext>
            </a:extLst>
          </p:cNvPr>
          <p:cNvSpPr txBox="1"/>
          <p:nvPr/>
        </p:nvSpPr>
        <p:spPr>
          <a:xfrm>
            <a:off x="364786" y="2706107"/>
            <a:ext cx="6371617" cy="2031325"/>
          </a:xfrm>
          <a:prstGeom prst="rect">
            <a:avLst/>
          </a:prstGeom>
          <a:noFill/>
        </p:spPr>
        <p:txBody>
          <a:bodyPr wrap="square" rtlCol="0">
            <a:spAutoFit/>
          </a:bodyPr>
          <a:lstStyle/>
          <a:p>
            <a:r>
              <a:rPr lang="en-US" b="1" dirty="0">
                <a:solidFill>
                  <a:srgbClr val="FFC000"/>
                </a:solidFill>
                <a:latin typeface="Metropolis Medium" panose="00000600000000000000" pitchFamily="50" charset="0"/>
              </a:rPr>
              <a:t>The Bank Loan Analytics Dashboard </a:t>
            </a:r>
            <a:r>
              <a:rPr lang="en-US" b="1" dirty="0">
                <a:solidFill>
                  <a:schemeClr val="bg2"/>
                </a:solidFill>
                <a:latin typeface="Metropolis Medium" panose="00000600000000000000" pitchFamily="50" charset="0"/>
              </a:rPr>
              <a:t>provides a comprehensive view of the bank's loan portfolio, borrower demographics, and credit performance. By leveraging historical data, this dashboard helps in understanding loan disbursement trends, repayment behaviors, and risk factors associated with different borrower profiles.</a:t>
            </a:r>
            <a:endParaRPr lang="en-IN" b="1" dirty="0">
              <a:solidFill>
                <a:schemeClr val="bg2"/>
              </a:solidFill>
              <a:latin typeface="Metropolis Medium" panose="00000600000000000000" pitchFamily="50" charset="0"/>
            </a:endParaRPr>
          </a:p>
        </p:txBody>
      </p:sp>
      <p:sp>
        <p:nvSpPr>
          <p:cNvPr id="9" name="TextBox 8">
            <a:extLst>
              <a:ext uri="{FF2B5EF4-FFF2-40B4-BE49-F238E27FC236}">
                <a16:creationId xmlns:a16="http://schemas.microsoft.com/office/drawing/2014/main" id="{A5FA8318-546C-494F-6139-645CCBFFC9FF}"/>
              </a:ext>
            </a:extLst>
          </p:cNvPr>
          <p:cNvSpPr txBox="1"/>
          <p:nvPr/>
        </p:nvSpPr>
        <p:spPr>
          <a:xfrm>
            <a:off x="364787" y="5173352"/>
            <a:ext cx="6371617" cy="1477328"/>
          </a:xfrm>
          <a:prstGeom prst="rect">
            <a:avLst/>
          </a:prstGeom>
          <a:noFill/>
        </p:spPr>
        <p:txBody>
          <a:bodyPr wrap="square" rtlCol="0">
            <a:spAutoFit/>
          </a:bodyPr>
          <a:lstStyle/>
          <a:p>
            <a:r>
              <a:rPr lang="en-IN" b="1" dirty="0">
                <a:solidFill>
                  <a:srgbClr val="FFC000"/>
                </a:solidFill>
                <a:latin typeface="Metropolis Medium" panose="00000600000000000000" pitchFamily="50" charset="0"/>
              </a:rPr>
              <a:t>Key Goals:</a:t>
            </a:r>
          </a:p>
          <a:p>
            <a:endParaRPr lang="en-IN" b="1" dirty="0">
              <a:solidFill>
                <a:schemeClr val="bg2"/>
              </a:solidFill>
              <a:latin typeface="Metropolis Medium" panose="00000600000000000000" pitchFamily="50" charset="0"/>
            </a:endParaRPr>
          </a:p>
          <a:p>
            <a:pPr marL="285750" indent="-285750">
              <a:buFont typeface="Arial" panose="020B0604020202020204" pitchFamily="34" charset="0"/>
              <a:buChar char="•"/>
            </a:pPr>
            <a:r>
              <a:rPr lang="en-US" b="1" dirty="0">
                <a:solidFill>
                  <a:schemeClr val="bg2"/>
                </a:solidFill>
                <a:latin typeface="Metropolis Medium" panose="00000600000000000000" pitchFamily="50" charset="0"/>
              </a:rPr>
              <a:t>Track and monitor loan performance</a:t>
            </a:r>
          </a:p>
          <a:p>
            <a:pPr marL="285750" indent="-285750">
              <a:buFont typeface="Arial" panose="020B0604020202020204" pitchFamily="34" charset="0"/>
              <a:buChar char="•"/>
            </a:pPr>
            <a:r>
              <a:rPr lang="en-IN" b="1" dirty="0">
                <a:solidFill>
                  <a:schemeClr val="bg2"/>
                </a:solidFill>
                <a:latin typeface="Metropolis Medium" panose="00000600000000000000" pitchFamily="50" charset="0"/>
              </a:rPr>
              <a:t>Evaluate borrower risk profiles</a:t>
            </a:r>
          </a:p>
          <a:p>
            <a:pPr marL="285750" indent="-285750">
              <a:buFont typeface="Arial" panose="020B0604020202020204" pitchFamily="34" charset="0"/>
              <a:buChar char="•"/>
            </a:pPr>
            <a:r>
              <a:rPr lang="en-IN" b="1" dirty="0">
                <a:solidFill>
                  <a:schemeClr val="bg2"/>
                </a:solidFill>
                <a:latin typeface="Metropolis Medium" panose="00000600000000000000" pitchFamily="50" charset="0"/>
              </a:rPr>
              <a:t>Improve risk assessment</a:t>
            </a:r>
          </a:p>
        </p:txBody>
      </p:sp>
    </p:spTree>
    <p:extLst>
      <p:ext uri="{BB962C8B-B14F-4D97-AF65-F5344CB8AC3E}">
        <p14:creationId xmlns:p14="http://schemas.microsoft.com/office/powerpoint/2010/main" val="280636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B08BB23-7826-C48B-E116-DB2AFCA668CE}"/>
              </a:ext>
            </a:extLst>
          </p:cNvPr>
          <p:cNvSpPr txBox="1"/>
          <p:nvPr/>
        </p:nvSpPr>
        <p:spPr>
          <a:xfrm>
            <a:off x="3853079" y="154284"/>
            <a:ext cx="5377791" cy="1200329"/>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DATASETS</a:t>
            </a:r>
            <a:endParaRPr lang="en-IN" sz="7200" b="1" dirty="0">
              <a:solidFill>
                <a:srgbClr val="FFC000"/>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grpSp>
        <p:nvGrpSpPr>
          <p:cNvPr id="4" name="Group 3">
            <a:extLst>
              <a:ext uri="{FF2B5EF4-FFF2-40B4-BE49-F238E27FC236}">
                <a16:creationId xmlns:a16="http://schemas.microsoft.com/office/drawing/2014/main" id="{A25DE827-277E-E77A-416D-17DE0D635333}"/>
              </a:ext>
            </a:extLst>
          </p:cNvPr>
          <p:cNvGrpSpPr/>
          <p:nvPr/>
        </p:nvGrpSpPr>
        <p:grpSpPr>
          <a:xfrm>
            <a:off x="261267" y="1849870"/>
            <a:ext cx="5682441" cy="2275465"/>
            <a:chOff x="261267" y="1849870"/>
            <a:chExt cx="5682441" cy="2275465"/>
          </a:xfrm>
        </p:grpSpPr>
        <p:sp>
          <p:nvSpPr>
            <p:cNvPr id="10" name="Freeform: Shape 9">
              <a:extLst>
                <a:ext uri="{FF2B5EF4-FFF2-40B4-BE49-F238E27FC236}">
                  <a16:creationId xmlns:a16="http://schemas.microsoft.com/office/drawing/2014/main" id="{C6B8BFF2-A8C2-F29E-69BA-3EDDA2F6F81F}"/>
                </a:ext>
              </a:extLst>
            </p:cNvPr>
            <p:cNvSpPr/>
            <p:nvPr/>
          </p:nvSpPr>
          <p:spPr>
            <a:xfrm flipV="1">
              <a:off x="3806644" y="3071579"/>
              <a:ext cx="2137064" cy="1042352"/>
            </a:xfrm>
            <a:custGeom>
              <a:avLst/>
              <a:gdLst>
                <a:gd name="connsiteX0" fmla="*/ 1047590 w 1047590"/>
                <a:gd name="connsiteY0" fmla="*/ 1042352 h 1042352"/>
                <a:gd name="connsiteX1" fmla="*/ 1047590 w 1047590"/>
                <a:gd name="connsiteY1" fmla="*/ 0 h 1042352"/>
                <a:gd name="connsiteX2" fmla="*/ 0 w 1047590"/>
                <a:gd name="connsiteY2" fmla="*/ 0 h 1042352"/>
                <a:gd name="connsiteX3" fmla="*/ 7536 w 1047590"/>
                <a:gd name="connsiteY3" fmla="*/ 47831 h 1042352"/>
                <a:gd name="connsiteX4" fmla="*/ 1031951 w 1047590"/>
                <a:gd name="connsiteY4" fmla="*/ 1040040 h 1042352"/>
                <a:gd name="connsiteX5" fmla="*/ 1047590 w 1047590"/>
                <a:gd name="connsiteY5" fmla="*/ 1042352 h 104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590" h="1042352">
                  <a:moveTo>
                    <a:pt x="1047590" y="1042352"/>
                  </a:moveTo>
                  <a:lnTo>
                    <a:pt x="1047590" y="0"/>
                  </a:lnTo>
                  <a:lnTo>
                    <a:pt x="0" y="0"/>
                  </a:lnTo>
                  <a:lnTo>
                    <a:pt x="7536" y="47831"/>
                  </a:lnTo>
                  <a:cubicBezTo>
                    <a:pt x="112756" y="545862"/>
                    <a:pt x="517754" y="938128"/>
                    <a:pt x="1031951" y="1040040"/>
                  </a:cubicBezTo>
                  <a:lnTo>
                    <a:pt x="1047590" y="1042352"/>
                  </a:ln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BDACED41-7A1E-7F9B-A4E6-820ED90B3CDD}"/>
                </a:ext>
              </a:extLst>
            </p:cNvPr>
            <p:cNvSpPr/>
            <p:nvPr/>
          </p:nvSpPr>
          <p:spPr>
            <a:xfrm flipV="1">
              <a:off x="347632" y="1849870"/>
              <a:ext cx="5596076" cy="2256817"/>
            </a:xfrm>
            <a:custGeom>
              <a:avLst/>
              <a:gdLst>
                <a:gd name="connsiteX0" fmla="*/ 0 w 2743200"/>
                <a:gd name="connsiteY0" fmla="*/ 2256817 h 2256817"/>
                <a:gd name="connsiteX1" fmla="*/ 2367056 w 2743200"/>
                <a:gd name="connsiteY1" fmla="*/ 2256817 h 2256817"/>
                <a:gd name="connsiteX2" fmla="*/ 2743200 w 2743200"/>
                <a:gd name="connsiteY2" fmla="*/ 1880673 h 2256817"/>
                <a:gd name="connsiteX3" fmla="*/ 2743200 w 2743200"/>
                <a:gd name="connsiteY3" fmla="*/ 1042352 h 2256817"/>
                <a:gd name="connsiteX4" fmla="*/ 2727561 w 2743200"/>
                <a:gd name="connsiteY4" fmla="*/ 1040040 h 2256817"/>
                <a:gd name="connsiteX5" fmla="*/ 1703146 w 2743200"/>
                <a:gd name="connsiteY5" fmla="*/ 47831 h 2256817"/>
                <a:gd name="connsiteX6" fmla="*/ 1695610 w 2743200"/>
                <a:gd name="connsiteY6" fmla="*/ 0 h 2256817"/>
                <a:gd name="connsiteX7" fmla="*/ 376144 w 2743200"/>
                <a:gd name="connsiteY7" fmla="*/ 0 h 2256817"/>
                <a:gd name="connsiteX8" fmla="*/ 0 w 2743200"/>
                <a:gd name="connsiteY8" fmla="*/ 376144 h 2256817"/>
                <a:gd name="connsiteX9" fmla="*/ 0 w 2743200"/>
                <a:gd name="connsiteY9" fmla="*/ 2256817 h 225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256817">
                  <a:moveTo>
                    <a:pt x="0" y="2256817"/>
                  </a:moveTo>
                  <a:lnTo>
                    <a:pt x="2367056" y="2256817"/>
                  </a:lnTo>
                  <a:cubicBezTo>
                    <a:pt x="2574795" y="2256817"/>
                    <a:pt x="2743200" y="2088412"/>
                    <a:pt x="2743200" y="1880673"/>
                  </a:cubicBezTo>
                  <a:lnTo>
                    <a:pt x="2743200" y="1042352"/>
                  </a:lnTo>
                  <a:lnTo>
                    <a:pt x="2727561" y="1040040"/>
                  </a:lnTo>
                  <a:cubicBezTo>
                    <a:pt x="2213364" y="938128"/>
                    <a:pt x="1808366" y="545862"/>
                    <a:pt x="1703146" y="47831"/>
                  </a:cubicBezTo>
                  <a:lnTo>
                    <a:pt x="1695610" y="0"/>
                  </a:lnTo>
                  <a:lnTo>
                    <a:pt x="376144" y="0"/>
                  </a:lnTo>
                  <a:cubicBezTo>
                    <a:pt x="168405" y="0"/>
                    <a:pt x="0" y="168405"/>
                    <a:pt x="0" y="376144"/>
                  </a:cubicBezTo>
                  <a:lnTo>
                    <a:pt x="0" y="2256817"/>
                  </a:lnTo>
                  <a:close/>
                </a:path>
              </a:pathLst>
            </a:custGeom>
            <a:solidFill>
              <a:schemeClr val="tx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 name="TextBox 10">
              <a:extLst>
                <a:ext uri="{FF2B5EF4-FFF2-40B4-BE49-F238E27FC236}">
                  <a16:creationId xmlns:a16="http://schemas.microsoft.com/office/drawing/2014/main" id="{D40E7FDC-799F-1DC2-C54E-0D42758D58A6}"/>
                </a:ext>
              </a:extLst>
            </p:cNvPr>
            <p:cNvSpPr txBox="1"/>
            <p:nvPr/>
          </p:nvSpPr>
          <p:spPr>
            <a:xfrm>
              <a:off x="4547788" y="3294338"/>
              <a:ext cx="1156542" cy="830997"/>
            </a:xfrm>
            <a:prstGeom prst="rect">
              <a:avLst/>
            </a:prstGeom>
            <a:noFill/>
          </p:spPr>
          <p:txBody>
            <a:bodyPr wrap="square" rtlCol="0">
              <a:spAutoFit/>
            </a:bodyPr>
            <a:lstStyle/>
            <a:p>
              <a:r>
                <a:rPr lang="en-US" sz="4800" b="1" dirty="0">
                  <a:latin typeface="Geometr415 Blk BT" panose="020B0802020204020303" pitchFamily="34" charset="0"/>
                </a:rPr>
                <a:t>01</a:t>
              </a:r>
              <a:endParaRPr lang="en-IN" sz="4800" b="1" dirty="0">
                <a:latin typeface="Geometr415 Blk BT" panose="020B0802020204020303" pitchFamily="34" charset="0"/>
              </a:endParaRPr>
            </a:p>
          </p:txBody>
        </p:sp>
        <p:sp>
          <p:nvSpPr>
            <p:cNvPr id="13" name="TextBox 12">
              <a:extLst>
                <a:ext uri="{FF2B5EF4-FFF2-40B4-BE49-F238E27FC236}">
                  <a16:creationId xmlns:a16="http://schemas.microsoft.com/office/drawing/2014/main" id="{424C0B66-7074-84BA-CD7F-F690945CF462}"/>
                </a:ext>
              </a:extLst>
            </p:cNvPr>
            <p:cNvSpPr txBox="1"/>
            <p:nvPr/>
          </p:nvSpPr>
          <p:spPr>
            <a:xfrm>
              <a:off x="639557" y="2097994"/>
              <a:ext cx="3235535" cy="523220"/>
            </a:xfrm>
            <a:prstGeom prst="rect">
              <a:avLst/>
            </a:prstGeom>
            <a:noFill/>
          </p:spPr>
          <p:txBody>
            <a:bodyPr wrap="square" rtlCol="0">
              <a:spAutoFit/>
            </a:bodyPr>
            <a:lstStyle/>
            <a:p>
              <a:r>
                <a:rPr lang="en-US" sz="2800" dirty="0">
                  <a:solidFill>
                    <a:srgbClr val="FFC000"/>
                  </a:solidFill>
                  <a:latin typeface="Arial Rounded MT Bold" panose="020F0704030504030204" pitchFamily="34" charset="0"/>
                </a:rPr>
                <a:t>Finance1.xlsx</a:t>
              </a:r>
              <a:endParaRPr lang="en-IN" sz="2800" dirty="0">
                <a:solidFill>
                  <a:srgbClr val="FFC000"/>
                </a:solidFill>
                <a:latin typeface="Arial Rounded MT Bold" panose="020F0704030504030204" pitchFamily="34" charset="0"/>
              </a:endParaRPr>
            </a:p>
          </p:txBody>
        </p:sp>
        <p:sp>
          <p:nvSpPr>
            <p:cNvPr id="22" name="TextBox 21">
              <a:extLst>
                <a:ext uri="{FF2B5EF4-FFF2-40B4-BE49-F238E27FC236}">
                  <a16:creationId xmlns:a16="http://schemas.microsoft.com/office/drawing/2014/main" id="{B9830A23-12A5-2BBF-3820-2480E66C11A9}"/>
                </a:ext>
              </a:extLst>
            </p:cNvPr>
            <p:cNvSpPr txBox="1"/>
            <p:nvPr/>
          </p:nvSpPr>
          <p:spPr>
            <a:xfrm>
              <a:off x="261267" y="2705852"/>
              <a:ext cx="3613825" cy="1323439"/>
            </a:xfrm>
            <a:prstGeom prst="rect">
              <a:avLst/>
            </a:prstGeom>
            <a:noFill/>
          </p:spPr>
          <p:txBody>
            <a:bodyPr wrap="square" rtlCol="0">
              <a:spAutoFit/>
            </a:bodyPr>
            <a:lstStyle/>
            <a:p>
              <a:pPr algn="r"/>
              <a:r>
                <a:rPr lang="en-US" sz="1600" dirty="0">
                  <a:solidFill>
                    <a:schemeClr val="bg1"/>
                  </a:solidFill>
                  <a:latin typeface="Metropolis Medium" panose="00000600000000000000" pitchFamily="50" charset="0"/>
                </a:rPr>
                <a:t>Contains detailed loan-level data, including loan amounts, interest rates, and borrower information such as loan grades and verification status</a:t>
              </a:r>
            </a:p>
          </p:txBody>
        </p:sp>
      </p:grpSp>
      <p:grpSp>
        <p:nvGrpSpPr>
          <p:cNvPr id="5" name="Group 4">
            <a:extLst>
              <a:ext uri="{FF2B5EF4-FFF2-40B4-BE49-F238E27FC236}">
                <a16:creationId xmlns:a16="http://schemas.microsoft.com/office/drawing/2014/main" id="{3C006D27-42D7-7D34-2A86-2C392DC077C0}"/>
              </a:ext>
            </a:extLst>
          </p:cNvPr>
          <p:cNvGrpSpPr/>
          <p:nvPr/>
        </p:nvGrpSpPr>
        <p:grpSpPr>
          <a:xfrm>
            <a:off x="6096000" y="4233054"/>
            <a:ext cx="5587226" cy="2256817"/>
            <a:chOff x="6096000" y="4233054"/>
            <a:chExt cx="5587226" cy="2256817"/>
          </a:xfrm>
        </p:grpSpPr>
        <p:sp>
          <p:nvSpPr>
            <p:cNvPr id="9" name="Freeform: Shape 8">
              <a:extLst>
                <a:ext uri="{FF2B5EF4-FFF2-40B4-BE49-F238E27FC236}">
                  <a16:creationId xmlns:a16="http://schemas.microsoft.com/office/drawing/2014/main" id="{6B38817C-8CCC-7493-C7D7-A4F8919E9CFF}"/>
                </a:ext>
              </a:extLst>
            </p:cNvPr>
            <p:cNvSpPr/>
            <p:nvPr/>
          </p:nvSpPr>
          <p:spPr>
            <a:xfrm flipV="1">
              <a:off x="6096000" y="4233054"/>
              <a:ext cx="2398694" cy="1103535"/>
            </a:xfrm>
            <a:custGeom>
              <a:avLst/>
              <a:gdLst>
                <a:gd name="connsiteX0" fmla="*/ 0 w 1177704"/>
                <a:gd name="connsiteY0" fmla="*/ 1103535 h 1103535"/>
                <a:gd name="connsiteX1" fmla="*/ 1177704 w 1177704"/>
                <a:gd name="connsiteY1" fmla="*/ 1103535 h 1103535"/>
                <a:gd name="connsiteX2" fmla="*/ 1163270 w 1177704"/>
                <a:gd name="connsiteY2" fmla="*/ 1011929 h 1103535"/>
                <a:gd name="connsiteX3" fmla="*/ 8141 w 1177704"/>
                <a:gd name="connsiteY3" fmla="*/ 398 h 1103535"/>
                <a:gd name="connsiteX4" fmla="*/ 0 w 1177704"/>
                <a:gd name="connsiteY4" fmla="*/ 0 h 1103535"/>
                <a:gd name="connsiteX5" fmla="*/ 0 w 1177704"/>
                <a:gd name="connsiteY5" fmla="*/ 1103535 h 110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704" h="1103535">
                  <a:moveTo>
                    <a:pt x="0" y="1103535"/>
                  </a:moveTo>
                  <a:lnTo>
                    <a:pt x="1177704" y="1103535"/>
                  </a:lnTo>
                  <a:lnTo>
                    <a:pt x="1163270" y="1011929"/>
                  </a:lnTo>
                  <a:cubicBezTo>
                    <a:pt x="1049282" y="472395"/>
                    <a:pt x="583471" y="56989"/>
                    <a:pt x="8141" y="398"/>
                  </a:cubicBezTo>
                  <a:lnTo>
                    <a:pt x="0" y="0"/>
                  </a:lnTo>
                  <a:lnTo>
                    <a:pt x="0" y="1103535"/>
                  </a:ln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FD78B4CC-E9C3-315D-80E5-415D7FCA96D6}"/>
                </a:ext>
              </a:extLst>
            </p:cNvPr>
            <p:cNvSpPr/>
            <p:nvPr/>
          </p:nvSpPr>
          <p:spPr>
            <a:xfrm flipV="1">
              <a:off x="6096000" y="4233054"/>
              <a:ext cx="5587226" cy="2256817"/>
            </a:xfrm>
            <a:custGeom>
              <a:avLst/>
              <a:gdLst>
                <a:gd name="connsiteX0" fmla="*/ 1177704 w 2743200"/>
                <a:gd name="connsiteY0" fmla="*/ 2256817 h 2256817"/>
                <a:gd name="connsiteX1" fmla="*/ 2367056 w 2743200"/>
                <a:gd name="connsiteY1" fmla="*/ 2256817 h 2256817"/>
                <a:gd name="connsiteX2" fmla="*/ 2743200 w 2743200"/>
                <a:gd name="connsiteY2" fmla="*/ 1880673 h 2256817"/>
                <a:gd name="connsiteX3" fmla="*/ 2743200 w 2743200"/>
                <a:gd name="connsiteY3" fmla="*/ 0 h 2256817"/>
                <a:gd name="connsiteX4" fmla="*/ 376144 w 2743200"/>
                <a:gd name="connsiteY4" fmla="*/ 0 h 2256817"/>
                <a:gd name="connsiteX5" fmla="*/ 0 w 2743200"/>
                <a:gd name="connsiteY5" fmla="*/ 376144 h 2256817"/>
                <a:gd name="connsiteX6" fmla="*/ 0 w 2743200"/>
                <a:gd name="connsiteY6" fmla="*/ 1153282 h 2256817"/>
                <a:gd name="connsiteX7" fmla="*/ 8141 w 2743200"/>
                <a:gd name="connsiteY7" fmla="*/ 1153680 h 2256817"/>
                <a:gd name="connsiteX8" fmla="*/ 1163270 w 2743200"/>
                <a:gd name="connsiteY8" fmla="*/ 2165211 h 2256817"/>
                <a:gd name="connsiteX9" fmla="*/ 1177704 w 2743200"/>
                <a:gd name="connsiteY9" fmla="*/ 2256817 h 225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2256817">
                  <a:moveTo>
                    <a:pt x="1177704" y="2256817"/>
                  </a:moveTo>
                  <a:lnTo>
                    <a:pt x="2367056" y="2256817"/>
                  </a:lnTo>
                  <a:cubicBezTo>
                    <a:pt x="2574795" y="2256817"/>
                    <a:pt x="2743200" y="2088412"/>
                    <a:pt x="2743200" y="1880673"/>
                  </a:cubicBezTo>
                  <a:lnTo>
                    <a:pt x="2743200" y="0"/>
                  </a:lnTo>
                  <a:lnTo>
                    <a:pt x="376144" y="0"/>
                  </a:lnTo>
                  <a:cubicBezTo>
                    <a:pt x="168405" y="0"/>
                    <a:pt x="0" y="168405"/>
                    <a:pt x="0" y="376144"/>
                  </a:cubicBezTo>
                  <a:lnTo>
                    <a:pt x="0" y="1153282"/>
                  </a:lnTo>
                  <a:lnTo>
                    <a:pt x="8141" y="1153680"/>
                  </a:lnTo>
                  <a:cubicBezTo>
                    <a:pt x="583471" y="1210271"/>
                    <a:pt x="1049282" y="1625677"/>
                    <a:pt x="1163270" y="2165211"/>
                  </a:cubicBezTo>
                  <a:lnTo>
                    <a:pt x="1177704" y="2256817"/>
                  </a:lnTo>
                  <a:close/>
                </a:path>
              </a:pathLst>
            </a:custGeom>
            <a:solidFill>
              <a:schemeClr val="tx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TextBox 11">
              <a:extLst>
                <a:ext uri="{FF2B5EF4-FFF2-40B4-BE49-F238E27FC236}">
                  <a16:creationId xmlns:a16="http://schemas.microsoft.com/office/drawing/2014/main" id="{33D66D8A-3966-7EC9-E37F-C88054C60A95}"/>
                </a:ext>
              </a:extLst>
            </p:cNvPr>
            <p:cNvSpPr txBox="1"/>
            <p:nvPr/>
          </p:nvSpPr>
          <p:spPr>
            <a:xfrm>
              <a:off x="6541974" y="4332306"/>
              <a:ext cx="1358348" cy="830997"/>
            </a:xfrm>
            <a:prstGeom prst="rect">
              <a:avLst/>
            </a:prstGeom>
            <a:noFill/>
          </p:spPr>
          <p:txBody>
            <a:bodyPr wrap="square" rtlCol="0">
              <a:spAutoFit/>
            </a:bodyPr>
            <a:lstStyle/>
            <a:p>
              <a:r>
                <a:rPr lang="en-US" sz="4800" b="1" dirty="0">
                  <a:latin typeface="Geometr415 Blk BT" panose="020B0802020204020303" pitchFamily="34" charset="0"/>
                </a:rPr>
                <a:t>02</a:t>
              </a:r>
              <a:endParaRPr lang="en-IN" sz="4800" b="1" dirty="0">
                <a:latin typeface="Geometr415 Blk BT" panose="020B0802020204020303" pitchFamily="34" charset="0"/>
              </a:endParaRPr>
            </a:p>
          </p:txBody>
        </p:sp>
        <p:sp>
          <p:nvSpPr>
            <p:cNvPr id="14" name="TextBox 13">
              <a:extLst>
                <a:ext uri="{FF2B5EF4-FFF2-40B4-BE49-F238E27FC236}">
                  <a16:creationId xmlns:a16="http://schemas.microsoft.com/office/drawing/2014/main" id="{1B871D3D-1AA8-7EF7-B6E6-A74528ACDF14}"/>
                </a:ext>
              </a:extLst>
            </p:cNvPr>
            <p:cNvSpPr txBox="1"/>
            <p:nvPr/>
          </p:nvSpPr>
          <p:spPr>
            <a:xfrm>
              <a:off x="8268185" y="4523211"/>
              <a:ext cx="2694253" cy="523220"/>
            </a:xfrm>
            <a:prstGeom prst="rect">
              <a:avLst/>
            </a:prstGeom>
            <a:noFill/>
          </p:spPr>
          <p:txBody>
            <a:bodyPr wrap="square" rtlCol="0">
              <a:spAutoFit/>
            </a:bodyPr>
            <a:lstStyle/>
            <a:p>
              <a:r>
                <a:rPr lang="en-US" sz="2800" dirty="0">
                  <a:solidFill>
                    <a:srgbClr val="FFC000"/>
                  </a:solidFill>
                  <a:latin typeface="Arial Rounded MT Bold" panose="020F0704030504030204" pitchFamily="34" charset="0"/>
                </a:rPr>
                <a:t>Finance2.xlsx</a:t>
              </a:r>
              <a:endParaRPr lang="en-IN" sz="2800" dirty="0">
                <a:solidFill>
                  <a:srgbClr val="FFC000"/>
                </a:solidFill>
                <a:latin typeface="Arial Rounded MT Bold" panose="020F0704030504030204" pitchFamily="34" charset="0"/>
              </a:endParaRPr>
            </a:p>
          </p:txBody>
        </p:sp>
        <p:sp>
          <p:nvSpPr>
            <p:cNvPr id="23" name="TextBox 22">
              <a:extLst>
                <a:ext uri="{FF2B5EF4-FFF2-40B4-BE49-F238E27FC236}">
                  <a16:creationId xmlns:a16="http://schemas.microsoft.com/office/drawing/2014/main" id="{ABF47F15-A046-03B4-2C9A-59B979BC9715}"/>
                </a:ext>
              </a:extLst>
            </p:cNvPr>
            <p:cNvSpPr txBox="1"/>
            <p:nvPr/>
          </p:nvSpPr>
          <p:spPr>
            <a:xfrm>
              <a:off x="7295347" y="5262555"/>
              <a:ext cx="4230757" cy="1077218"/>
            </a:xfrm>
            <a:prstGeom prst="rect">
              <a:avLst/>
            </a:prstGeom>
            <a:noFill/>
          </p:spPr>
          <p:txBody>
            <a:bodyPr wrap="square" rtlCol="0">
              <a:spAutoFit/>
            </a:bodyPr>
            <a:lstStyle/>
            <a:p>
              <a:r>
                <a:rPr lang="en-US" sz="1600" dirty="0">
                  <a:solidFill>
                    <a:schemeClr val="bg1"/>
                  </a:solidFill>
                  <a:latin typeface="Metropolis Medium" panose="00000600000000000000" pitchFamily="50" charset="0"/>
                </a:rPr>
                <a:t>Provides insights into borrower credit behavior, including variables like revolving balance, annual income, and home ownership status.</a:t>
              </a:r>
            </a:p>
          </p:txBody>
        </p:sp>
      </p:grpSp>
    </p:spTree>
    <p:extLst>
      <p:ext uri="{BB962C8B-B14F-4D97-AF65-F5344CB8AC3E}">
        <p14:creationId xmlns:p14="http://schemas.microsoft.com/office/powerpoint/2010/main" val="398117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F2A1214-90C4-2D2D-A20A-28EA8383769F}"/>
              </a:ext>
            </a:extLst>
          </p:cNvPr>
          <p:cNvSpPr/>
          <p:nvPr/>
        </p:nvSpPr>
        <p:spPr>
          <a:xfrm>
            <a:off x="0" y="0"/>
            <a:ext cx="12192000" cy="6858000"/>
          </a:xfrm>
          <a:prstGeom prst="rect">
            <a:avLst/>
          </a:prstGeom>
          <a:gradFill flip="none" rotWithShape="1">
            <a:gsLst>
              <a:gs pos="0">
                <a:schemeClr val="bg1">
                  <a:lumMod val="38000"/>
                </a:schemeClr>
              </a:gs>
              <a:gs pos="47000">
                <a:schemeClr val="tx1">
                  <a:lumMod val="76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Shape 29">
            <a:extLst>
              <a:ext uri="{FF2B5EF4-FFF2-40B4-BE49-F238E27FC236}">
                <a16:creationId xmlns:a16="http://schemas.microsoft.com/office/drawing/2014/main" id="{B009ED55-E843-47A7-EE1A-287E698E2D41}"/>
              </a:ext>
            </a:extLst>
          </p:cNvPr>
          <p:cNvSpPr/>
          <p:nvPr/>
        </p:nvSpPr>
        <p:spPr>
          <a:xfrm>
            <a:off x="3752216" y="1142998"/>
            <a:ext cx="3134579" cy="2286002"/>
          </a:xfrm>
          <a:custGeom>
            <a:avLst/>
            <a:gdLst>
              <a:gd name="connsiteX0" fmla="*/ 2286000 w 3134579"/>
              <a:gd name="connsiteY0" fmla="*/ 0 h 2286002"/>
              <a:gd name="connsiteX1" fmla="*/ 3128542 w 3134579"/>
              <a:gd name="connsiteY1" fmla="*/ 1396186 h 2286002"/>
              <a:gd name="connsiteX2" fmla="*/ 3134579 w 3134579"/>
              <a:gd name="connsiteY2" fmla="*/ 1437422 h 2286002"/>
              <a:gd name="connsiteX3" fmla="*/ 2965786 w 3134579"/>
              <a:gd name="connsiteY3" fmla="*/ 1412711 h 2286002"/>
              <a:gd name="connsiteX4" fmla="*/ 2286000 w 3134579"/>
              <a:gd name="connsiteY4" fmla="*/ 1371601 h 2286002"/>
              <a:gd name="connsiteX5" fmla="*/ 1606214 w 3134579"/>
              <a:gd name="connsiteY5" fmla="*/ 1412711 h 2286002"/>
              <a:gd name="connsiteX6" fmla="*/ 1437421 w 3134579"/>
              <a:gd name="connsiteY6" fmla="*/ 1437422 h 2286002"/>
              <a:gd name="connsiteX7" fmla="*/ 1437421 w 3134579"/>
              <a:gd name="connsiteY7" fmla="*/ 1437423 h 2286002"/>
              <a:gd name="connsiteX8" fmla="*/ 1396186 w 3134579"/>
              <a:gd name="connsiteY8" fmla="*/ 1443460 h 2286002"/>
              <a:gd name="connsiteX9" fmla="*/ 11802 w 3134579"/>
              <a:gd name="connsiteY9" fmla="*/ 2192510 h 2286002"/>
              <a:gd name="connsiteX10" fmla="*/ 0 w 3134579"/>
              <a:gd name="connsiteY10" fmla="*/ 2286002 h 2286002"/>
              <a:gd name="connsiteX11" fmla="*/ 0 w 3134579"/>
              <a:gd name="connsiteY11" fmla="*/ 2286001 h 2286002"/>
              <a:gd name="connsiteX12" fmla="*/ 2052270 w 3134579"/>
              <a:gd name="connsiteY12" fmla="*/ 11803 h 2286002"/>
              <a:gd name="connsiteX13" fmla="*/ 2285978 w 3134579"/>
              <a:gd name="connsiteY13" fmla="*/ 2 h 22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4579" h="2286002">
                <a:moveTo>
                  <a:pt x="2286000" y="0"/>
                </a:moveTo>
                <a:cubicBezTo>
                  <a:pt x="2664757" y="0"/>
                  <a:pt x="2989729" y="575706"/>
                  <a:pt x="3128542" y="1396186"/>
                </a:cubicBezTo>
                <a:lnTo>
                  <a:pt x="3134579" y="1437422"/>
                </a:lnTo>
                <a:lnTo>
                  <a:pt x="2965786" y="1412711"/>
                </a:lnTo>
                <a:cubicBezTo>
                  <a:pt x="2751042" y="1385994"/>
                  <a:pt x="2522723" y="1371601"/>
                  <a:pt x="2286000" y="1371601"/>
                </a:cubicBezTo>
                <a:cubicBezTo>
                  <a:pt x="2049277" y="1371601"/>
                  <a:pt x="1820958" y="1385994"/>
                  <a:pt x="1606214" y="1412711"/>
                </a:cubicBezTo>
                <a:lnTo>
                  <a:pt x="1437421" y="1437422"/>
                </a:lnTo>
                <a:lnTo>
                  <a:pt x="1437421" y="1437423"/>
                </a:lnTo>
                <a:lnTo>
                  <a:pt x="1396186" y="1443460"/>
                </a:lnTo>
                <a:cubicBezTo>
                  <a:pt x="644079" y="1570706"/>
                  <a:pt x="97651" y="1854376"/>
                  <a:pt x="11802" y="2192510"/>
                </a:cubicBezTo>
                <a:lnTo>
                  <a:pt x="0" y="2286002"/>
                </a:lnTo>
                <a:lnTo>
                  <a:pt x="0" y="2286001"/>
                </a:lnTo>
                <a:cubicBezTo>
                  <a:pt x="0" y="1102386"/>
                  <a:pt x="899540" y="128869"/>
                  <a:pt x="2052270" y="11803"/>
                </a:cubicBezTo>
                <a:lnTo>
                  <a:pt x="2285978" y="2"/>
                </a:lnTo>
                <a:close/>
              </a:path>
            </a:pathLst>
          </a:custGeom>
          <a:solidFill>
            <a:srgbClr val="FFC000"/>
          </a:solidFill>
          <a:ln>
            <a:solidFill>
              <a:schemeClr val="accent1">
                <a:shade val="15000"/>
                <a:alpha val="98000"/>
              </a:schemeClr>
            </a:solid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1" name="Freeform: Shape 30">
            <a:extLst>
              <a:ext uri="{FF2B5EF4-FFF2-40B4-BE49-F238E27FC236}">
                <a16:creationId xmlns:a16="http://schemas.microsoft.com/office/drawing/2014/main" id="{19D57DA4-28BC-4AFF-B714-3BD583621253}"/>
              </a:ext>
            </a:extLst>
          </p:cNvPr>
          <p:cNvSpPr/>
          <p:nvPr/>
        </p:nvSpPr>
        <p:spPr>
          <a:xfrm>
            <a:off x="3752216" y="2580420"/>
            <a:ext cx="2286000" cy="3134578"/>
          </a:xfrm>
          <a:custGeom>
            <a:avLst/>
            <a:gdLst>
              <a:gd name="connsiteX0" fmla="*/ 1437421 w 2286000"/>
              <a:gd name="connsiteY0" fmla="*/ 0 h 3134578"/>
              <a:gd name="connsiteX1" fmla="*/ 1412710 w 2286000"/>
              <a:gd name="connsiteY1" fmla="*/ 168792 h 3134578"/>
              <a:gd name="connsiteX2" fmla="*/ 1371600 w 2286000"/>
              <a:gd name="connsiteY2" fmla="*/ 848578 h 3134578"/>
              <a:gd name="connsiteX3" fmla="*/ 1412710 w 2286000"/>
              <a:gd name="connsiteY3" fmla="*/ 1528364 h 3134578"/>
              <a:gd name="connsiteX4" fmla="*/ 1437422 w 2286000"/>
              <a:gd name="connsiteY4" fmla="*/ 1697158 h 3134578"/>
              <a:gd name="connsiteX5" fmla="*/ 1443458 w 2286000"/>
              <a:gd name="connsiteY5" fmla="*/ 1738392 h 3134578"/>
              <a:gd name="connsiteX6" fmla="*/ 2286000 w 2286000"/>
              <a:gd name="connsiteY6" fmla="*/ 3134578 h 3134578"/>
              <a:gd name="connsiteX7" fmla="*/ 11802 w 2286000"/>
              <a:gd name="connsiteY7" fmla="*/ 1082308 h 3134578"/>
              <a:gd name="connsiteX8" fmla="*/ 0 w 2286000"/>
              <a:gd name="connsiteY8" fmla="*/ 848580 h 3134578"/>
              <a:gd name="connsiteX9" fmla="*/ 0 w 2286000"/>
              <a:gd name="connsiteY9" fmla="*/ 848579 h 3134578"/>
              <a:gd name="connsiteX10" fmla="*/ 11802 w 2286000"/>
              <a:gd name="connsiteY10" fmla="*/ 755087 h 3134578"/>
              <a:gd name="connsiteX11" fmla="*/ 1396186 w 2286000"/>
              <a:gd name="connsiteY11" fmla="*/ 6037 h 3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00" h="3134578">
                <a:moveTo>
                  <a:pt x="1437421" y="0"/>
                </a:moveTo>
                <a:lnTo>
                  <a:pt x="1412710" y="168792"/>
                </a:lnTo>
                <a:cubicBezTo>
                  <a:pt x="1385993" y="383536"/>
                  <a:pt x="1371600" y="611855"/>
                  <a:pt x="1371600" y="848578"/>
                </a:cubicBezTo>
                <a:cubicBezTo>
                  <a:pt x="1371600" y="1085301"/>
                  <a:pt x="1385993" y="1313620"/>
                  <a:pt x="1412710" y="1528364"/>
                </a:cubicBezTo>
                <a:lnTo>
                  <a:pt x="1437422" y="1697158"/>
                </a:lnTo>
                <a:lnTo>
                  <a:pt x="1443458" y="1738392"/>
                </a:lnTo>
                <a:cubicBezTo>
                  <a:pt x="1582272" y="2558872"/>
                  <a:pt x="1907243" y="3134578"/>
                  <a:pt x="2286000" y="3134578"/>
                </a:cubicBezTo>
                <a:cubicBezTo>
                  <a:pt x="1102385" y="3134578"/>
                  <a:pt x="128869" y="2235038"/>
                  <a:pt x="11802" y="1082308"/>
                </a:cubicBezTo>
                <a:lnTo>
                  <a:pt x="0" y="848580"/>
                </a:lnTo>
                <a:lnTo>
                  <a:pt x="0" y="848579"/>
                </a:lnTo>
                <a:lnTo>
                  <a:pt x="11802" y="755087"/>
                </a:lnTo>
                <a:cubicBezTo>
                  <a:pt x="97651" y="416953"/>
                  <a:pt x="644079" y="133283"/>
                  <a:pt x="1396186" y="6037"/>
                </a:cubicBezTo>
                <a:close/>
              </a:path>
            </a:pathLst>
          </a:custGeom>
          <a:ln>
            <a:solidFill>
              <a:schemeClr val="accent1">
                <a:shade val="15000"/>
                <a:alpha val="98000"/>
              </a:schemeClr>
            </a:solid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3" name="Freeform: Shape 32">
            <a:extLst>
              <a:ext uri="{FF2B5EF4-FFF2-40B4-BE49-F238E27FC236}">
                <a16:creationId xmlns:a16="http://schemas.microsoft.com/office/drawing/2014/main" id="{B1B5B9D4-F7ED-6F13-997F-2471888757CA}"/>
              </a:ext>
            </a:extLst>
          </p:cNvPr>
          <p:cNvSpPr/>
          <p:nvPr/>
        </p:nvSpPr>
        <p:spPr>
          <a:xfrm>
            <a:off x="6038216" y="1142999"/>
            <a:ext cx="2286001" cy="3134579"/>
          </a:xfrm>
          <a:custGeom>
            <a:avLst/>
            <a:gdLst>
              <a:gd name="connsiteX0" fmla="*/ 0 w 2286001"/>
              <a:gd name="connsiteY0" fmla="*/ 0 h 3134579"/>
              <a:gd name="connsiteX1" fmla="*/ 2274198 w 2286001"/>
              <a:gd name="connsiteY1" fmla="*/ 2052270 h 3134579"/>
              <a:gd name="connsiteX2" fmla="*/ 2286000 w 2286001"/>
              <a:gd name="connsiteY2" fmla="*/ 2285987 h 3134579"/>
              <a:gd name="connsiteX3" fmla="*/ 2286001 w 2286001"/>
              <a:gd name="connsiteY3" fmla="*/ 2286000 h 3134579"/>
              <a:gd name="connsiteX4" fmla="*/ 2286001 w 2286001"/>
              <a:gd name="connsiteY4" fmla="*/ 2286001 h 3134579"/>
              <a:gd name="connsiteX5" fmla="*/ 2274199 w 2286001"/>
              <a:gd name="connsiteY5" fmla="*/ 2379492 h 3134579"/>
              <a:gd name="connsiteX6" fmla="*/ 889815 w 2286001"/>
              <a:gd name="connsiteY6" fmla="*/ 3128542 h 3134579"/>
              <a:gd name="connsiteX7" fmla="*/ 848580 w 2286001"/>
              <a:gd name="connsiteY7" fmla="*/ 3134579 h 3134579"/>
              <a:gd name="connsiteX8" fmla="*/ 873291 w 2286001"/>
              <a:gd name="connsiteY8" fmla="*/ 2965785 h 3134579"/>
              <a:gd name="connsiteX9" fmla="*/ 914401 w 2286001"/>
              <a:gd name="connsiteY9" fmla="*/ 2285999 h 3134579"/>
              <a:gd name="connsiteX10" fmla="*/ 873291 w 2286001"/>
              <a:gd name="connsiteY10" fmla="*/ 1606213 h 3134579"/>
              <a:gd name="connsiteX11" fmla="*/ 848580 w 2286001"/>
              <a:gd name="connsiteY11" fmla="*/ 1437422 h 3134579"/>
              <a:gd name="connsiteX12" fmla="*/ 848579 w 2286001"/>
              <a:gd name="connsiteY12" fmla="*/ 1437422 h 3134579"/>
              <a:gd name="connsiteX13" fmla="*/ 842542 w 2286001"/>
              <a:gd name="connsiteY13" fmla="*/ 1396186 h 3134579"/>
              <a:gd name="connsiteX14" fmla="*/ 0 w 2286001"/>
              <a:gd name="connsiteY14" fmla="*/ 0 h 313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1" h="3134579">
                <a:moveTo>
                  <a:pt x="0" y="0"/>
                </a:moveTo>
                <a:cubicBezTo>
                  <a:pt x="1183616" y="0"/>
                  <a:pt x="2157132" y="899540"/>
                  <a:pt x="2274198" y="2052270"/>
                </a:cubicBezTo>
                <a:lnTo>
                  <a:pt x="2286000" y="2285987"/>
                </a:lnTo>
                <a:lnTo>
                  <a:pt x="2286001" y="2286000"/>
                </a:lnTo>
                <a:lnTo>
                  <a:pt x="2286001" y="2286001"/>
                </a:lnTo>
                <a:lnTo>
                  <a:pt x="2274199" y="2379492"/>
                </a:lnTo>
                <a:cubicBezTo>
                  <a:pt x="2188350" y="2717626"/>
                  <a:pt x="1641922" y="3001296"/>
                  <a:pt x="889815" y="3128542"/>
                </a:cubicBezTo>
                <a:lnTo>
                  <a:pt x="848580" y="3134579"/>
                </a:lnTo>
                <a:lnTo>
                  <a:pt x="873291" y="2965785"/>
                </a:lnTo>
                <a:cubicBezTo>
                  <a:pt x="900009" y="2751041"/>
                  <a:pt x="914401" y="2522722"/>
                  <a:pt x="914401" y="2285999"/>
                </a:cubicBezTo>
                <a:cubicBezTo>
                  <a:pt x="914401" y="2049276"/>
                  <a:pt x="900009" y="1820957"/>
                  <a:pt x="873291" y="1606213"/>
                </a:cubicBezTo>
                <a:lnTo>
                  <a:pt x="848580" y="1437422"/>
                </a:lnTo>
                <a:lnTo>
                  <a:pt x="848579" y="1437422"/>
                </a:lnTo>
                <a:lnTo>
                  <a:pt x="842542" y="1396186"/>
                </a:lnTo>
                <a:cubicBezTo>
                  <a:pt x="703729" y="575706"/>
                  <a:pt x="378757" y="0"/>
                  <a:pt x="0" y="0"/>
                </a:cubicBezTo>
                <a:close/>
              </a:path>
            </a:pathLst>
          </a:custGeom>
          <a:solidFill>
            <a:schemeClr val="accent6">
              <a:lumMod val="60000"/>
              <a:lumOff val="40000"/>
            </a:schemeClr>
          </a:solidFill>
          <a:ln>
            <a:solidFill>
              <a:schemeClr val="accent1">
                <a:shade val="15000"/>
                <a:alpha val="98000"/>
              </a:schemeClr>
            </a:solid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2" name="Freeform: Shape 31">
            <a:extLst>
              <a:ext uri="{FF2B5EF4-FFF2-40B4-BE49-F238E27FC236}">
                <a16:creationId xmlns:a16="http://schemas.microsoft.com/office/drawing/2014/main" id="{84170FF4-6A8D-981C-6FD6-F2CBAD32D14F}"/>
              </a:ext>
            </a:extLst>
          </p:cNvPr>
          <p:cNvSpPr/>
          <p:nvPr/>
        </p:nvSpPr>
        <p:spPr>
          <a:xfrm>
            <a:off x="5189639" y="3429000"/>
            <a:ext cx="3134577" cy="2285998"/>
          </a:xfrm>
          <a:custGeom>
            <a:avLst/>
            <a:gdLst>
              <a:gd name="connsiteX0" fmla="*/ 3134577 w 3134577"/>
              <a:gd name="connsiteY0" fmla="*/ 0 h 2285998"/>
              <a:gd name="connsiteX1" fmla="*/ 3122775 w 3134577"/>
              <a:gd name="connsiteY1" fmla="*/ 233728 h 2285998"/>
              <a:gd name="connsiteX2" fmla="*/ 1067885 w 3134577"/>
              <a:gd name="connsiteY2" fmla="*/ 2275615 h 2285998"/>
              <a:gd name="connsiteX3" fmla="*/ 848579 w 3134577"/>
              <a:gd name="connsiteY3" fmla="*/ 2285998 h 2285998"/>
              <a:gd name="connsiteX4" fmla="*/ 848578 w 3134577"/>
              <a:gd name="connsiteY4" fmla="*/ 2285998 h 2285998"/>
              <a:gd name="connsiteX5" fmla="*/ 848578 w 3134577"/>
              <a:gd name="connsiteY5" fmla="*/ 2285998 h 2285998"/>
              <a:gd name="connsiteX6" fmla="*/ 848577 w 3134577"/>
              <a:gd name="connsiteY6" fmla="*/ 2285998 h 2285998"/>
              <a:gd name="connsiteX7" fmla="*/ 848578 w 3134577"/>
              <a:gd name="connsiteY7" fmla="*/ 2285998 h 2285998"/>
              <a:gd name="connsiteX8" fmla="*/ 778224 w 3134577"/>
              <a:gd name="connsiteY8" fmla="*/ 2279332 h 2285998"/>
              <a:gd name="connsiteX9" fmla="*/ 6036 w 3134577"/>
              <a:gd name="connsiteY9" fmla="*/ 889812 h 2285998"/>
              <a:gd name="connsiteX10" fmla="*/ 0 w 3134577"/>
              <a:gd name="connsiteY10" fmla="*/ 848578 h 2285998"/>
              <a:gd name="connsiteX11" fmla="*/ 168792 w 3134577"/>
              <a:gd name="connsiteY11" fmla="*/ 873289 h 2285998"/>
              <a:gd name="connsiteX12" fmla="*/ 848578 w 3134577"/>
              <a:gd name="connsiteY12" fmla="*/ 914399 h 2285998"/>
              <a:gd name="connsiteX13" fmla="*/ 1528364 w 3134577"/>
              <a:gd name="connsiteY13" fmla="*/ 873289 h 2285998"/>
              <a:gd name="connsiteX14" fmla="*/ 1697156 w 3134577"/>
              <a:gd name="connsiteY14" fmla="*/ 848578 h 2285998"/>
              <a:gd name="connsiteX15" fmla="*/ 1697156 w 3134577"/>
              <a:gd name="connsiteY15" fmla="*/ 848578 h 2285998"/>
              <a:gd name="connsiteX16" fmla="*/ 1738391 w 3134577"/>
              <a:gd name="connsiteY16" fmla="*/ 842541 h 2285998"/>
              <a:gd name="connsiteX17" fmla="*/ 3122775 w 3134577"/>
              <a:gd name="connsiteY17" fmla="*/ 93491 h 228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4577" h="2285998">
                <a:moveTo>
                  <a:pt x="3134577" y="0"/>
                </a:moveTo>
                <a:lnTo>
                  <a:pt x="3122775" y="233728"/>
                </a:lnTo>
                <a:cubicBezTo>
                  <a:pt x="3013026" y="1314413"/>
                  <a:pt x="2150537" y="2172567"/>
                  <a:pt x="1067885" y="2275615"/>
                </a:cubicBezTo>
                <a:lnTo>
                  <a:pt x="848579" y="2285998"/>
                </a:lnTo>
                <a:lnTo>
                  <a:pt x="848578" y="2285998"/>
                </a:lnTo>
                <a:lnTo>
                  <a:pt x="848578" y="2285998"/>
                </a:lnTo>
                <a:lnTo>
                  <a:pt x="848577" y="2285998"/>
                </a:lnTo>
                <a:lnTo>
                  <a:pt x="848578" y="2285998"/>
                </a:lnTo>
                <a:lnTo>
                  <a:pt x="778224" y="2279332"/>
                </a:lnTo>
                <a:cubicBezTo>
                  <a:pt x="429927" y="2213079"/>
                  <a:pt x="136174" y="1659012"/>
                  <a:pt x="6036" y="889812"/>
                </a:cubicBezTo>
                <a:lnTo>
                  <a:pt x="0" y="848578"/>
                </a:lnTo>
                <a:lnTo>
                  <a:pt x="168792" y="873289"/>
                </a:lnTo>
                <a:cubicBezTo>
                  <a:pt x="383536" y="900007"/>
                  <a:pt x="611855" y="914399"/>
                  <a:pt x="848578" y="914399"/>
                </a:cubicBezTo>
                <a:cubicBezTo>
                  <a:pt x="1085301" y="914399"/>
                  <a:pt x="1313620" y="900007"/>
                  <a:pt x="1528364" y="873289"/>
                </a:cubicBezTo>
                <a:lnTo>
                  <a:pt x="1697156" y="848578"/>
                </a:lnTo>
                <a:lnTo>
                  <a:pt x="1697156" y="848578"/>
                </a:lnTo>
                <a:lnTo>
                  <a:pt x="1738391" y="842541"/>
                </a:lnTo>
                <a:cubicBezTo>
                  <a:pt x="2490498" y="715295"/>
                  <a:pt x="3036926" y="431625"/>
                  <a:pt x="3122775" y="93491"/>
                </a:cubicBezTo>
                <a:close/>
              </a:path>
            </a:pathLst>
          </a:custGeom>
          <a:solidFill>
            <a:schemeClr val="accent2">
              <a:lumMod val="75000"/>
            </a:schemeClr>
          </a:solidFill>
          <a:ln>
            <a:solidFill>
              <a:schemeClr val="accent1">
                <a:shade val="15000"/>
                <a:alpha val="98000"/>
              </a:schemeClr>
            </a:solidFill>
          </a:ln>
          <a:effectLst>
            <a:innerShdw blurRad="635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5" name="TextBox 34">
            <a:extLst>
              <a:ext uri="{FF2B5EF4-FFF2-40B4-BE49-F238E27FC236}">
                <a16:creationId xmlns:a16="http://schemas.microsoft.com/office/drawing/2014/main" id="{72A6B482-9FA3-09BE-9111-12AB4E48A1F0}"/>
              </a:ext>
            </a:extLst>
          </p:cNvPr>
          <p:cNvSpPr txBox="1"/>
          <p:nvPr/>
        </p:nvSpPr>
        <p:spPr>
          <a:xfrm>
            <a:off x="138391" y="953514"/>
            <a:ext cx="3613825" cy="1292662"/>
          </a:xfrm>
          <a:prstGeom prst="rect">
            <a:avLst/>
          </a:prstGeom>
          <a:noFill/>
        </p:spPr>
        <p:txBody>
          <a:bodyPr wrap="square" rtlCol="0">
            <a:spAutoFit/>
          </a:bodyPr>
          <a:lstStyle/>
          <a:p>
            <a:pPr algn="ctr"/>
            <a:r>
              <a:rPr lang="en-US" sz="5400" dirty="0">
                <a:solidFill>
                  <a:srgbClr val="FFC000"/>
                </a:solidFill>
                <a:latin typeface="Geometr415 Blk BT" panose="020B0802020204020303" pitchFamily="34" charset="0"/>
              </a:rPr>
              <a:t>01</a:t>
            </a:r>
          </a:p>
          <a:p>
            <a:pPr algn="ctr"/>
            <a:r>
              <a:rPr lang="en-US" sz="2400" b="1" dirty="0">
                <a:solidFill>
                  <a:schemeClr val="bg1"/>
                </a:solidFill>
              </a:rPr>
              <a:t>Data Extraction</a:t>
            </a:r>
          </a:p>
        </p:txBody>
      </p:sp>
      <p:sp>
        <p:nvSpPr>
          <p:cNvPr id="37" name="TextBox 36">
            <a:extLst>
              <a:ext uri="{FF2B5EF4-FFF2-40B4-BE49-F238E27FC236}">
                <a16:creationId xmlns:a16="http://schemas.microsoft.com/office/drawing/2014/main" id="{1F5D60CC-F1C9-CE5D-A2E4-672360255C82}"/>
              </a:ext>
            </a:extLst>
          </p:cNvPr>
          <p:cNvSpPr txBox="1"/>
          <p:nvPr/>
        </p:nvSpPr>
        <p:spPr>
          <a:xfrm>
            <a:off x="8269417" y="953717"/>
            <a:ext cx="3613825" cy="1292662"/>
          </a:xfrm>
          <a:prstGeom prst="rect">
            <a:avLst/>
          </a:prstGeom>
          <a:noFill/>
        </p:spPr>
        <p:txBody>
          <a:bodyPr wrap="square" rtlCol="0">
            <a:spAutoFit/>
          </a:bodyPr>
          <a:lstStyle/>
          <a:p>
            <a:pPr algn="ctr"/>
            <a:r>
              <a:rPr lang="en-US" sz="5400" dirty="0">
                <a:solidFill>
                  <a:schemeClr val="accent6">
                    <a:lumMod val="60000"/>
                    <a:lumOff val="40000"/>
                  </a:schemeClr>
                </a:solidFill>
                <a:latin typeface="Geometr415 Blk BT" panose="020B0802020204020303" pitchFamily="34" charset="0"/>
              </a:rPr>
              <a:t>02</a:t>
            </a:r>
          </a:p>
          <a:p>
            <a:pPr algn="ctr"/>
            <a:r>
              <a:rPr lang="en-US" sz="2400" b="1" dirty="0">
                <a:solidFill>
                  <a:schemeClr val="bg1"/>
                </a:solidFill>
              </a:rPr>
              <a:t>Data Transformation</a:t>
            </a:r>
            <a:endParaRPr lang="en-IN" sz="1600" b="1" dirty="0">
              <a:solidFill>
                <a:schemeClr val="bg1"/>
              </a:solidFill>
              <a:latin typeface="Metropolis Medium" panose="00000600000000000000" pitchFamily="50" charset="0"/>
            </a:endParaRPr>
          </a:p>
        </p:txBody>
      </p:sp>
      <p:sp>
        <p:nvSpPr>
          <p:cNvPr id="38" name="TextBox 37">
            <a:extLst>
              <a:ext uri="{FF2B5EF4-FFF2-40B4-BE49-F238E27FC236}">
                <a16:creationId xmlns:a16="http://schemas.microsoft.com/office/drawing/2014/main" id="{25406DFC-862A-B0E5-EDA4-68C910C90621}"/>
              </a:ext>
            </a:extLst>
          </p:cNvPr>
          <p:cNvSpPr txBox="1"/>
          <p:nvPr/>
        </p:nvSpPr>
        <p:spPr>
          <a:xfrm>
            <a:off x="4557147" y="2844344"/>
            <a:ext cx="2962140" cy="1015663"/>
          </a:xfrm>
          <a:prstGeom prst="rect">
            <a:avLst/>
          </a:prstGeom>
          <a:noFill/>
        </p:spPr>
        <p:txBody>
          <a:bodyPr wrap="square" rtlCol="0">
            <a:spAutoFit/>
          </a:bodyPr>
          <a:lstStyle/>
          <a:p>
            <a:pPr algn="ctr"/>
            <a:r>
              <a:rPr lang="en-US" sz="3000" dirty="0">
                <a:solidFill>
                  <a:schemeClr val="bg1"/>
                </a:solidFill>
                <a:latin typeface="Showcard Gothic" panose="04020904020102020604" pitchFamily="82" charset="0"/>
              </a:rPr>
              <a:t>PROJECT</a:t>
            </a:r>
          </a:p>
          <a:p>
            <a:pPr algn="ctr"/>
            <a:r>
              <a:rPr lang="en-US" sz="3000" dirty="0">
                <a:solidFill>
                  <a:schemeClr val="bg1"/>
                </a:solidFill>
                <a:latin typeface="Showcard Gothic" panose="04020904020102020604" pitchFamily="82" charset="0"/>
              </a:rPr>
              <a:t>PROCESS</a:t>
            </a:r>
            <a:endParaRPr lang="en-IN" sz="3000" dirty="0">
              <a:solidFill>
                <a:schemeClr val="bg1"/>
              </a:solidFill>
              <a:latin typeface="Showcard Gothic" panose="04020904020102020604" pitchFamily="82" charset="0"/>
            </a:endParaRPr>
          </a:p>
        </p:txBody>
      </p:sp>
      <p:sp>
        <p:nvSpPr>
          <p:cNvPr id="39" name="TextBox 38">
            <a:extLst>
              <a:ext uri="{FF2B5EF4-FFF2-40B4-BE49-F238E27FC236}">
                <a16:creationId xmlns:a16="http://schemas.microsoft.com/office/drawing/2014/main" id="{6EF24969-4905-608D-1756-22497C7055BB}"/>
              </a:ext>
            </a:extLst>
          </p:cNvPr>
          <p:cNvSpPr txBox="1"/>
          <p:nvPr/>
        </p:nvSpPr>
        <p:spPr>
          <a:xfrm>
            <a:off x="193190" y="2323036"/>
            <a:ext cx="3613825" cy="830997"/>
          </a:xfrm>
          <a:prstGeom prst="rect">
            <a:avLst/>
          </a:prstGeom>
          <a:noFill/>
        </p:spPr>
        <p:txBody>
          <a:bodyPr wrap="square" rtlCol="0">
            <a:spAutoFit/>
          </a:bodyPr>
          <a:lstStyle/>
          <a:p>
            <a:pPr algn="ctr"/>
            <a:r>
              <a:rPr lang="en-US" sz="1600" dirty="0">
                <a:solidFill>
                  <a:schemeClr val="bg1"/>
                </a:solidFill>
                <a:latin typeface="Metropolis Medium" panose="00000600000000000000" pitchFamily="50" charset="0"/>
              </a:rPr>
              <a:t>The data was sourced from two CSV files containing detailed bank loan and borrower information.</a:t>
            </a:r>
            <a:endParaRPr lang="en-IN" sz="1600" dirty="0">
              <a:solidFill>
                <a:schemeClr val="bg1"/>
              </a:solidFill>
              <a:latin typeface="Metropolis Medium" panose="00000600000000000000" pitchFamily="50" charset="0"/>
            </a:endParaRPr>
          </a:p>
        </p:txBody>
      </p:sp>
      <p:sp>
        <p:nvSpPr>
          <p:cNvPr id="40" name="TextBox 39">
            <a:extLst>
              <a:ext uri="{FF2B5EF4-FFF2-40B4-BE49-F238E27FC236}">
                <a16:creationId xmlns:a16="http://schemas.microsoft.com/office/drawing/2014/main" id="{A9EA4E22-B46A-8D68-2653-D026F967476A}"/>
              </a:ext>
            </a:extLst>
          </p:cNvPr>
          <p:cNvSpPr txBox="1"/>
          <p:nvPr/>
        </p:nvSpPr>
        <p:spPr>
          <a:xfrm>
            <a:off x="8269417" y="2323239"/>
            <a:ext cx="3613825" cy="1077218"/>
          </a:xfrm>
          <a:prstGeom prst="rect">
            <a:avLst/>
          </a:prstGeom>
          <a:noFill/>
        </p:spPr>
        <p:txBody>
          <a:bodyPr wrap="square" rtlCol="0">
            <a:spAutoFit/>
          </a:bodyPr>
          <a:lstStyle/>
          <a:p>
            <a:pPr algn="ctr"/>
            <a:r>
              <a:rPr lang="en-US" sz="1600" dirty="0">
                <a:solidFill>
                  <a:schemeClr val="bg1"/>
                </a:solidFill>
                <a:latin typeface="Metropolis Medium" panose="00000600000000000000" pitchFamily="50" charset="0"/>
              </a:rPr>
              <a:t>Clean and prepare data.</a:t>
            </a:r>
          </a:p>
          <a:p>
            <a:pPr algn="ctr"/>
            <a:r>
              <a:rPr lang="en-US" sz="1600" dirty="0">
                <a:solidFill>
                  <a:schemeClr val="bg1"/>
                </a:solidFill>
                <a:latin typeface="Metropolis Medium" panose="00000600000000000000" pitchFamily="50" charset="0"/>
              </a:rPr>
              <a:t>Handle missing values, remove duplicates, correct errors. </a:t>
            </a:r>
          </a:p>
          <a:p>
            <a:pPr algn="ctr"/>
            <a:r>
              <a:rPr lang="en-US" sz="1600" dirty="0">
                <a:solidFill>
                  <a:schemeClr val="bg1"/>
                </a:solidFill>
                <a:latin typeface="Metropolis Medium" panose="00000600000000000000" pitchFamily="50" charset="0"/>
              </a:rPr>
              <a:t>Standardize data formats. </a:t>
            </a:r>
            <a:endParaRPr lang="en-IN" sz="1600" dirty="0">
              <a:solidFill>
                <a:schemeClr val="bg1"/>
              </a:solidFill>
              <a:latin typeface="Metropolis Medium" panose="00000600000000000000" pitchFamily="50" charset="0"/>
            </a:endParaRPr>
          </a:p>
        </p:txBody>
      </p:sp>
      <p:sp>
        <p:nvSpPr>
          <p:cNvPr id="41" name="TextBox 40">
            <a:extLst>
              <a:ext uri="{FF2B5EF4-FFF2-40B4-BE49-F238E27FC236}">
                <a16:creationId xmlns:a16="http://schemas.microsoft.com/office/drawing/2014/main" id="{96CC28B0-D575-A678-FA9D-FCE1A92BA34A}"/>
              </a:ext>
            </a:extLst>
          </p:cNvPr>
          <p:cNvSpPr txBox="1"/>
          <p:nvPr/>
        </p:nvSpPr>
        <p:spPr>
          <a:xfrm>
            <a:off x="116827" y="3771863"/>
            <a:ext cx="3613825" cy="1292662"/>
          </a:xfrm>
          <a:prstGeom prst="rect">
            <a:avLst/>
          </a:prstGeom>
          <a:noFill/>
        </p:spPr>
        <p:txBody>
          <a:bodyPr wrap="square" rtlCol="0">
            <a:spAutoFit/>
          </a:bodyPr>
          <a:lstStyle/>
          <a:p>
            <a:pPr algn="ctr"/>
            <a:r>
              <a:rPr lang="en-US" sz="5400" dirty="0">
                <a:solidFill>
                  <a:schemeClr val="tx2">
                    <a:lumMod val="75000"/>
                    <a:lumOff val="25000"/>
                  </a:schemeClr>
                </a:solidFill>
                <a:latin typeface="Geometr415 Blk BT" panose="020B0802020204020303" pitchFamily="34" charset="0"/>
              </a:rPr>
              <a:t>03</a:t>
            </a:r>
          </a:p>
          <a:p>
            <a:pPr algn="ctr"/>
            <a:r>
              <a:rPr lang="en-US" sz="2400" b="1" dirty="0">
                <a:solidFill>
                  <a:schemeClr val="bg1"/>
                </a:solidFill>
              </a:rPr>
              <a:t>Data Analysis</a:t>
            </a:r>
          </a:p>
        </p:txBody>
      </p:sp>
      <p:sp>
        <p:nvSpPr>
          <p:cNvPr id="42" name="TextBox 41">
            <a:extLst>
              <a:ext uri="{FF2B5EF4-FFF2-40B4-BE49-F238E27FC236}">
                <a16:creationId xmlns:a16="http://schemas.microsoft.com/office/drawing/2014/main" id="{8DCAF82F-A1BA-79CB-4D13-D7DBD009AEBC}"/>
              </a:ext>
            </a:extLst>
          </p:cNvPr>
          <p:cNvSpPr txBox="1"/>
          <p:nvPr/>
        </p:nvSpPr>
        <p:spPr>
          <a:xfrm>
            <a:off x="171626" y="5141385"/>
            <a:ext cx="3613825" cy="1077218"/>
          </a:xfrm>
          <a:prstGeom prst="rect">
            <a:avLst/>
          </a:prstGeom>
          <a:noFill/>
        </p:spPr>
        <p:txBody>
          <a:bodyPr wrap="square" rtlCol="0">
            <a:spAutoFit/>
          </a:bodyPr>
          <a:lstStyle/>
          <a:p>
            <a:pPr algn="ctr"/>
            <a:r>
              <a:rPr lang="en-US" sz="1600" dirty="0">
                <a:solidFill>
                  <a:schemeClr val="bg1"/>
                </a:solidFill>
                <a:latin typeface="Metropolis Medium" panose="00000600000000000000" pitchFamily="50" charset="0"/>
              </a:rPr>
              <a:t>Various statistical methods and visualizations were employed to understand the data distribution and identify trends.</a:t>
            </a:r>
          </a:p>
        </p:txBody>
      </p:sp>
      <p:sp>
        <p:nvSpPr>
          <p:cNvPr id="45" name="TextBox 44">
            <a:extLst>
              <a:ext uri="{FF2B5EF4-FFF2-40B4-BE49-F238E27FC236}">
                <a16:creationId xmlns:a16="http://schemas.microsoft.com/office/drawing/2014/main" id="{263EA872-79DA-66F3-5C9B-588E3BAE01B6}"/>
              </a:ext>
            </a:extLst>
          </p:cNvPr>
          <p:cNvSpPr txBox="1"/>
          <p:nvPr/>
        </p:nvSpPr>
        <p:spPr>
          <a:xfrm>
            <a:off x="8269221" y="3778327"/>
            <a:ext cx="3613825" cy="1292662"/>
          </a:xfrm>
          <a:prstGeom prst="rect">
            <a:avLst/>
          </a:prstGeom>
          <a:noFill/>
        </p:spPr>
        <p:txBody>
          <a:bodyPr wrap="square" rtlCol="0">
            <a:spAutoFit/>
          </a:bodyPr>
          <a:lstStyle/>
          <a:p>
            <a:pPr algn="ctr"/>
            <a:r>
              <a:rPr lang="en-US" sz="5400" dirty="0">
                <a:solidFill>
                  <a:schemeClr val="accent2">
                    <a:lumMod val="75000"/>
                  </a:schemeClr>
                </a:solidFill>
                <a:latin typeface="Geometr415 Blk BT" panose="020B0802020204020303" pitchFamily="34" charset="0"/>
              </a:rPr>
              <a:t>04</a:t>
            </a:r>
          </a:p>
          <a:p>
            <a:pPr algn="ctr"/>
            <a:r>
              <a:rPr lang="en-US" sz="2400" b="1" dirty="0">
                <a:solidFill>
                  <a:schemeClr val="bg1"/>
                </a:solidFill>
              </a:rPr>
              <a:t>Dashboard</a:t>
            </a:r>
            <a:endParaRPr lang="en-IN" sz="1600" b="1" dirty="0">
              <a:solidFill>
                <a:schemeClr val="bg1"/>
              </a:solidFill>
              <a:latin typeface="Metropolis Medium" panose="00000600000000000000" pitchFamily="50" charset="0"/>
            </a:endParaRPr>
          </a:p>
        </p:txBody>
      </p:sp>
      <p:sp>
        <p:nvSpPr>
          <p:cNvPr id="46" name="TextBox 45">
            <a:extLst>
              <a:ext uri="{FF2B5EF4-FFF2-40B4-BE49-F238E27FC236}">
                <a16:creationId xmlns:a16="http://schemas.microsoft.com/office/drawing/2014/main" id="{00E2B313-A5D1-F2F2-4348-FEDFC6EBCFE6}"/>
              </a:ext>
            </a:extLst>
          </p:cNvPr>
          <p:cNvSpPr txBox="1"/>
          <p:nvPr/>
        </p:nvSpPr>
        <p:spPr>
          <a:xfrm>
            <a:off x="8088903" y="5141385"/>
            <a:ext cx="3974459" cy="830997"/>
          </a:xfrm>
          <a:prstGeom prst="rect">
            <a:avLst/>
          </a:prstGeom>
          <a:noFill/>
        </p:spPr>
        <p:txBody>
          <a:bodyPr wrap="square" rtlCol="0">
            <a:spAutoFit/>
          </a:bodyPr>
          <a:lstStyle/>
          <a:p>
            <a:pPr algn="ctr"/>
            <a:r>
              <a:rPr lang="en-US" sz="1600" dirty="0">
                <a:solidFill>
                  <a:schemeClr val="bg1"/>
                </a:solidFill>
                <a:latin typeface="Metropolis Medium" panose="00000600000000000000" pitchFamily="50" charset="0"/>
              </a:rPr>
              <a:t>An interactive dashboard was created to present findings and key insights.</a:t>
            </a:r>
          </a:p>
          <a:p>
            <a:pPr algn="ctr"/>
            <a:r>
              <a:rPr lang="en-US" sz="1600" dirty="0">
                <a:solidFill>
                  <a:schemeClr val="bg1"/>
                </a:solidFill>
                <a:latin typeface="Metropolis Medium" panose="00000600000000000000" pitchFamily="50" charset="0"/>
              </a:rPr>
              <a:t>Design layout for clarity and impact.</a:t>
            </a:r>
          </a:p>
        </p:txBody>
      </p:sp>
      <p:pic>
        <p:nvPicPr>
          <p:cNvPr id="47" name="Picture 46">
            <a:extLst>
              <a:ext uri="{FF2B5EF4-FFF2-40B4-BE49-F238E27FC236}">
                <a16:creationId xmlns:a16="http://schemas.microsoft.com/office/drawing/2014/main" id="{CA32CA8A-967F-E01F-A997-89DDA313BC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9211" y="1443173"/>
            <a:ext cx="929678" cy="929678"/>
          </a:xfrm>
          <a:prstGeom prst="rect">
            <a:avLst/>
          </a:prstGeom>
        </p:spPr>
      </p:pic>
      <p:pic>
        <p:nvPicPr>
          <p:cNvPr id="48" name="Picture 47">
            <a:extLst>
              <a:ext uri="{FF2B5EF4-FFF2-40B4-BE49-F238E27FC236}">
                <a16:creationId xmlns:a16="http://schemas.microsoft.com/office/drawing/2014/main" id="{0B4DCFF5-C44C-BB45-6FBD-5039DD731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6210" y="2336365"/>
            <a:ext cx="846087" cy="846087"/>
          </a:xfrm>
          <a:prstGeom prst="rect">
            <a:avLst/>
          </a:prstGeom>
        </p:spPr>
      </p:pic>
      <p:pic>
        <p:nvPicPr>
          <p:cNvPr id="49" name="Picture 48">
            <a:extLst>
              <a:ext uri="{FF2B5EF4-FFF2-40B4-BE49-F238E27FC236}">
                <a16:creationId xmlns:a16="http://schemas.microsoft.com/office/drawing/2014/main" id="{2EEB2714-AA87-6790-F1C8-8303E24019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5217" y="3686384"/>
            <a:ext cx="966012" cy="966012"/>
          </a:xfrm>
          <a:prstGeom prst="rect">
            <a:avLst/>
          </a:prstGeom>
        </p:spPr>
      </p:pic>
      <p:pic>
        <p:nvPicPr>
          <p:cNvPr id="50" name="Picture 49">
            <a:extLst>
              <a:ext uri="{FF2B5EF4-FFF2-40B4-BE49-F238E27FC236}">
                <a16:creationId xmlns:a16="http://schemas.microsoft.com/office/drawing/2014/main" id="{746945F9-8F68-E505-D679-A83FE6FC4B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8359" y="4448627"/>
            <a:ext cx="870339" cy="870339"/>
          </a:xfrm>
          <a:prstGeom prst="rect">
            <a:avLst/>
          </a:prstGeom>
        </p:spPr>
      </p:pic>
    </p:spTree>
    <p:extLst>
      <p:ext uri="{BB962C8B-B14F-4D97-AF65-F5344CB8AC3E}">
        <p14:creationId xmlns:p14="http://schemas.microsoft.com/office/powerpoint/2010/main" val="26846289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ppt_x"/>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750" fill="hold"/>
                                        <p:tgtEl>
                                          <p:spTgt spid="33"/>
                                        </p:tgtEl>
                                        <p:attrNameLst>
                                          <p:attrName>ppt_x</p:attrName>
                                        </p:attrNameLst>
                                      </p:cBhvr>
                                      <p:tavLst>
                                        <p:tav tm="0">
                                          <p:val>
                                            <p:strVal val="1+#ppt_w/2"/>
                                          </p:val>
                                        </p:tav>
                                        <p:tav tm="100000">
                                          <p:val>
                                            <p:strVal val="#ppt_x"/>
                                          </p:val>
                                        </p:tav>
                                      </p:tavLst>
                                    </p:anim>
                                    <p:anim calcmode="lin" valueType="num">
                                      <p:cBhvr additive="base">
                                        <p:cTn id="16" dur="75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1+#ppt_w/2"/>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750" fill="hold"/>
                                        <p:tgtEl>
                                          <p:spTgt spid="35"/>
                                        </p:tgtEl>
                                        <p:attrNameLst>
                                          <p:attrName>ppt_x</p:attrName>
                                        </p:attrNameLst>
                                      </p:cBhvr>
                                      <p:tavLst>
                                        <p:tav tm="0">
                                          <p:val>
                                            <p:strVal val="0-#ppt_w/2"/>
                                          </p:val>
                                        </p:tav>
                                        <p:tav tm="100000">
                                          <p:val>
                                            <p:strVal val="#ppt_x"/>
                                          </p:val>
                                        </p:tav>
                                      </p:tavLst>
                                    </p:anim>
                                    <p:anim calcmode="lin" valueType="num">
                                      <p:cBhvr additive="base">
                                        <p:cTn id="24" dur="75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1+#ppt_w/2"/>
                                          </p:val>
                                        </p:tav>
                                        <p:tav tm="100000">
                                          <p:val>
                                            <p:strVal val="#ppt_x"/>
                                          </p:val>
                                        </p:tav>
                                      </p:tavLst>
                                    </p:anim>
                                    <p:anim calcmode="lin" valueType="num">
                                      <p:cBhvr additive="base">
                                        <p:cTn id="28" dur="500" fill="hold"/>
                                        <p:tgtEl>
                                          <p:spTgt spid="37"/>
                                        </p:tgtEl>
                                        <p:attrNameLst>
                                          <p:attrName>ppt_y</p:attrName>
                                        </p:attrNameLst>
                                      </p:cBhvr>
                                      <p:tavLst>
                                        <p:tav tm="0">
                                          <p:val>
                                            <p:strVal val="#ppt_y"/>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750" fill="hold"/>
                                        <p:tgtEl>
                                          <p:spTgt spid="39"/>
                                        </p:tgtEl>
                                        <p:attrNameLst>
                                          <p:attrName>ppt_x</p:attrName>
                                        </p:attrNameLst>
                                      </p:cBhvr>
                                      <p:tavLst>
                                        <p:tav tm="0">
                                          <p:val>
                                            <p:strVal val="0-#ppt_w/2"/>
                                          </p:val>
                                        </p:tav>
                                        <p:tav tm="100000">
                                          <p:val>
                                            <p:strVal val="#ppt_x"/>
                                          </p:val>
                                        </p:tav>
                                      </p:tavLst>
                                    </p:anim>
                                    <p:anim calcmode="lin" valueType="num">
                                      <p:cBhvr additive="base">
                                        <p:cTn id="36" dur="750" fill="hold"/>
                                        <p:tgtEl>
                                          <p:spTgt spid="3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1+#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750" fill="hold"/>
                                        <p:tgtEl>
                                          <p:spTgt spid="41"/>
                                        </p:tgtEl>
                                        <p:attrNameLst>
                                          <p:attrName>ppt_x</p:attrName>
                                        </p:attrNameLst>
                                      </p:cBhvr>
                                      <p:tavLst>
                                        <p:tav tm="0">
                                          <p:val>
                                            <p:strVal val="0-#ppt_w/2"/>
                                          </p:val>
                                        </p:tav>
                                        <p:tav tm="100000">
                                          <p:val>
                                            <p:strVal val="#ppt_x"/>
                                          </p:val>
                                        </p:tav>
                                      </p:tavLst>
                                    </p:anim>
                                    <p:anim calcmode="lin" valueType="num">
                                      <p:cBhvr additive="base">
                                        <p:cTn id="44" dur="75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750" fill="hold"/>
                                        <p:tgtEl>
                                          <p:spTgt spid="42"/>
                                        </p:tgtEl>
                                        <p:attrNameLst>
                                          <p:attrName>ppt_x</p:attrName>
                                        </p:attrNameLst>
                                      </p:cBhvr>
                                      <p:tavLst>
                                        <p:tav tm="0">
                                          <p:val>
                                            <p:strVal val="0-#ppt_w/2"/>
                                          </p:val>
                                        </p:tav>
                                        <p:tav tm="100000">
                                          <p:val>
                                            <p:strVal val="#ppt_x"/>
                                          </p:val>
                                        </p:tav>
                                      </p:tavLst>
                                    </p:anim>
                                    <p:anim calcmode="lin" valueType="num">
                                      <p:cBhvr additive="base">
                                        <p:cTn id="48" dur="750" fill="hold"/>
                                        <p:tgtEl>
                                          <p:spTgt spid="4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1+#ppt_w/2"/>
                                          </p:val>
                                        </p:tav>
                                        <p:tav tm="100000">
                                          <p:val>
                                            <p:strVal val="#ppt_x"/>
                                          </p:val>
                                        </p:tav>
                                      </p:tavLst>
                                    </p:anim>
                                    <p:anim calcmode="lin" valueType="num">
                                      <p:cBhvr additive="base">
                                        <p:cTn id="52" dur="500" fill="hold"/>
                                        <p:tgtEl>
                                          <p:spTgt spid="4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1+#ppt_w/2"/>
                                          </p:val>
                                        </p:tav>
                                        <p:tav tm="100000">
                                          <p:val>
                                            <p:strVal val="#ppt_x"/>
                                          </p:val>
                                        </p:tav>
                                      </p:tavLst>
                                    </p:anim>
                                    <p:anim calcmode="lin" valueType="num">
                                      <p:cBhvr additive="base">
                                        <p:cTn id="56" dur="500" fill="hold"/>
                                        <p:tgtEl>
                                          <p:spTgt spid="46"/>
                                        </p:tgtEl>
                                        <p:attrNameLst>
                                          <p:attrName>ppt_y</p:attrName>
                                        </p:attrNameLst>
                                      </p:cBhvr>
                                      <p:tavLst>
                                        <p:tav tm="0">
                                          <p:val>
                                            <p:strVal val="#ppt_y"/>
                                          </p:val>
                                        </p:tav>
                                        <p:tav tm="100000">
                                          <p:val>
                                            <p:strVal val="#ppt_y"/>
                                          </p:val>
                                        </p:tav>
                                      </p:tavLst>
                                    </p:anim>
                                  </p:childTnLst>
                                </p:cTn>
                              </p:par>
                              <p:par>
                                <p:cTn id="57" presetID="2" presetClass="entr" presetSubtype="9"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750" fill="hold"/>
                                        <p:tgtEl>
                                          <p:spTgt spid="47"/>
                                        </p:tgtEl>
                                        <p:attrNameLst>
                                          <p:attrName>ppt_x</p:attrName>
                                        </p:attrNameLst>
                                      </p:cBhvr>
                                      <p:tavLst>
                                        <p:tav tm="0">
                                          <p:val>
                                            <p:strVal val="0-#ppt_w/2"/>
                                          </p:val>
                                        </p:tav>
                                        <p:tav tm="100000">
                                          <p:val>
                                            <p:strVal val="#ppt_x"/>
                                          </p:val>
                                        </p:tav>
                                      </p:tavLst>
                                    </p:anim>
                                    <p:anim calcmode="lin" valueType="num">
                                      <p:cBhvr additive="base">
                                        <p:cTn id="60" dur="750" fill="hold"/>
                                        <p:tgtEl>
                                          <p:spTgt spid="47"/>
                                        </p:tgtEl>
                                        <p:attrNameLst>
                                          <p:attrName>ppt_y</p:attrName>
                                        </p:attrNameLst>
                                      </p:cBhvr>
                                      <p:tavLst>
                                        <p:tav tm="0">
                                          <p:val>
                                            <p:strVal val="0-#ppt_h/2"/>
                                          </p:val>
                                        </p:tav>
                                        <p:tav tm="100000">
                                          <p:val>
                                            <p:strVal val="#ppt_y"/>
                                          </p:val>
                                        </p:tav>
                                      </p:tavLst>
                                    </p:anim>
                                  </p:childTnLst>
                                </p:cTn>
                              </p:par>
                              <p:par>
                                <p:cTn id="61" presetID="2" presetClass="entr" presetSubtype="3"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750" fill="hold"/>
                                        <p:tgtEl>
                                          <p:spTgt spid="48"/>
                                        </p:tgtEl>
                                        <p:attrNameLst>
                                          <p:attrName>ppt_x</p:attrName>
                                        </p:attrNameLst>
                                      </p:cBhvr>
                                      <p:tavLst>
                                        <p:tav tm="0">
                                          <p:val>
                                            <p:strVal val="1+#ppt_w/2"/>
                                          </p:val>
                                        </p:tav>
                                        <p:tav tm="100000">
                                          <p:val>
                                            <p:strVal val="#ppt_x"/>
                                          </p:val>
                                        </p:tav>
                                      </p:tavLst>
                                    </p:anim>
                                    <p:anim calcmode="lin" valueType="num">
                                      <p:cBhvr additive="base">
                                        <p:cTn id="64" dur="750" fill="hold"/>
                                        <p:tgtEl>
                                          <p:spTgt spid="48"/>
                                        </p:tgtEl>
                                        <p:attrNameLst>
                                          <p:attrName>ppt_y</p:attrName>
                                        </p:attrNameLst>
                                      </p:cBhvr>
                                      <p:tavLst>
                                        <p:tav tm="0">
                                          <p:val>
                                            <p:strVal val="0-#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750" fill="hold"/>
                                        <p:tgtEl>
                                          <p:spTgt spid="49"/>
                                        </p:tgtEl>
                                        <p:attrNameLst>
                                          <p:attrName>ppt_x</p:attrName>
                                        </p:attrNameLst>
                                      </p:cBhvr>
                                      <p:tavLst>
                                        <p:tav tm="0">
                                          <p:val>
                                            <p:strVal val="#ppt_x"/>
                                          </p:val>
                                        </p:tav>
                                        <p:tav tm="100000">
                                          <p:val>
                                            <p:strVal val="#ppt_x"/>
                                          </p:val>
                                        </p:tav>
                                      </p:tavLst>
                                    </p:anim>
                                    <p:anim calcmode="lin" valueType="num">
                                      <p:cBhvr additive="base">
                                        <p:cTn id="68" dur="750" fill="hold"/>
                                        <p:tgtEl>
                                          <p:spTgt spid="49"/>
                                        </p:tgtEl>
                                        <p:attrNameLst>
                                          <p:attrName>ppt_y</p:attrName>
                                        </p:attrNameLst>
                                      </p:cBhvr>
                                      <p:tavLst>
                                        <p:tav tm="0">
                                          <p:val>
                                            <p:strVal val="1+#ppt_h/2"/>
                                          </p:val>
                                        </p:tav>
                                        <p:tav tm="100000">
                                          <p:val>
                                            <p:strVal val="#ppt_y"/>
                                          </p:val>
                                        </p:tav>
                                      </p:tavLst>
                                    </p:anim>
                                  </p:childTnLst>
                                </p:cTn>
                              </p:par>
                              <p:par>
                                <p:cTn id="69" presetID="2" presetClass="entr" presetSubtype="6"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750" fill="hold"/>
                                        <p:tgtEl>
                                          <p:spTgt spid="50"/>
                                        </p:tgtEl>
                                        <p:attrNameLst>
                                          <p:attrName>ppt_x</p:attrName>
                                        </p:attrNameLst>
                                      </p:cBhvr>
                                      <p:tavLst>
                                        <p:tav tm="0">
                                          <p:val>
                                            <p:strVal val="1+#ppt_w/2"/>
                                          </p:val>
                                        </p:tav>
                                        <p:tav tm="100000">
                                          <p:val>
                                            <p:strVal val="#ppt_x"/>
                                          </p:val>
                                        </p:tav>
                                      </p:tavLst>
                                    </p:anim>
                                    <p:anim calcmode="lin" valueType="num">
                                      <p:cBhvr additive="base">
                                        <p:cTn id="72" dur="75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2" grpId="0" animBg="1"/>
      <p:bldP spid="35" grpId="0"/>
      <p:bldP spid="37" grpId="0"/>
      <p:bldP spid="38" grpId="0"/>
      <p:bldP spid="39" grpId="0"/>
      <p:bldP spid="40" grpId="0"/>
      <p:bldP spid="41" grpId="0"/>
      <p:bldP spid="42" grpId="0"/>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F2A1214-90C4-2D2D-A20A-28EA8383769F}"/>
              </a:ext>
            </a:extLst>
          </p:cNvPr>
          <p:cNvSpPr/>
          <p:nvPr/>
        </p:nvSpPr>
        <p:spPr>
          <a:xfrm>
            <a:off x="0" y="0"/>
            <a:ext cx="12192000" cy="6858000"/>
          </a:xfrm>
          <a:prstGeom prst="rect">
            <a:avLst/>
          </a:prstGeom>
          <a:gradFill flip="none" rotWithShape="1">
            <a:gsLst>
              <a:gs pos="0">
                <a:schemeClr val="bg1">
                  <a:lumMod val="15000"/>
                </a:schemeClr>
              </a:gs>
              <a:gs pos="47000">
                <a:schemeClr val="tx1">
                  <a:lumMod val="76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N" dirty="0"/>
          </a:p>
        </p:txBody>
      </p:sp>
      <p:sp>
        <p:nvSpPr>
          <p:cNvPr id="15" name="Freeform: Shape 14">
            <a:extLst>
              <a:ext uri="{FF2B5EF4-FFF2-40B4-BE49-F238E27FC236}">
                <a16:creationId xmlns:a16="http://schemas.microsoft.com/office/drawing/2014/main" id="{FB83357D-FF50-45E6-A133-7394A174FDD8}"/>
              </a:ext>
            </a:extLst>
          </p:cNvPr>
          <p:cNvSpPr/>
          <p:nvPr/>
        </p:nvSpPr>
        <p:spPr>
          <a:xfrm>
            <a:off x="1271849" y="2084151"/>
            <a:ext cx="9648302" cy="2689699"/>
          </a:xfrm>
          <a:custGeom>
            <a:avLst/>
            <a:gdLst>
              <a:gd name="connsiteX0" fmla="*/ 6300478 w 8584022"/>
              <a:gd name="connsiteY0" fmla="*/ 1274324 h 2393005"/>
              <a:gd name="connsiteX1" fmla="*/ 6494755 w 8584022"/>
              <a:gd name="connsiteY1" fmla="*/ 1274324 h 2393005"/>
              <a:gd name="connsiteX2" fmla="*/ 6511603 w 8584022"/>
              <a:gd name="connsiteY2" fmla="*/ 1441452 h 2393005"/>
              <a:gd name="connsiteX3" fmla="*/ 7442250 w 8584022"/>
              <a:gd name="connsiteY3" fmla="*/ 2199952 h 2393005"/>
              <a:gd name="connsiteX4" fmla="*/ 8372898 w 8584022"/>
              <a:gd name="connsiteY4" fmla="*/ 1441452 h 2393005"/>
              <a:gd name="connsiteX5" fmla="*/ 8389746 w 8584022"/>
              <a:gd name="connsiteY5" fmla="*/ 1274324 h 2393005"/>
              <a:gd name="connsiteX6" fmla="*/ 8584022 w 8584022"/>
              <a:gd name="connsiteY6" fmla="*/ 1274324 h 2393005"/>
              <a:gd name="connsiteX7" fmla="*/ 8579349 w 8584022"/>
              <a:gd name="connsiteY7" fmla="*/ 1366870 h 2393005"/>
              <a:gd name="connsiteX8" fmla="*/ 7442250 w 8584022"/>
              <a:gd name="connsiteY8" fmla="*/ 2393005 h 2393005"/>
              <a:gd name="connsiteX9" fmla="*/ 6305151 w 8584022"/>
              <a:gd name="connsiteY9" fmla="*/ 1366870 h 2393005"/>
              <a:gd name="connsiteX10" fmla="*/ 2111099 w 8584022"/>
              <a:gd name="connsiteY10" fmla="*/ 1274324 h 2393005"/>
              <a:gd name="connsiteX11" fmla="*/ 2305376 w 8584022"/>
              <a:gd name="connsiteY11" fmla="*/ 1274324 h 2393005"/>
              <a:gd name="connsiteX12" fmla="*/ 2322224 w 8584022"/>
              <a:gd name="connsiteY12" fmla="*/ 1441452 h 2393005"/>
              <a:gd name="connsiteX13" fmla="*/ 3252871 w 8584022"/>
              <a:gd name="connsiteY13" fmla="*/ 2199952 h 2393005"/>
              <a:gd name="connsiteX14" fmla="*/ 4183519 w 8584022"/>
              <a:gd name="connsiteY14" fmla="*/ 1441452 h 2393005"/>
              <a:gd name="connsiteX15" fmla="*/ 4200367 w 8584022"/>
              <a:gd name="connsiteY15" fmla="*/ 1274324 h 2393005"/>
              <a:gd name="connsiteX16" fmla="*/ 4394643 w 8584022"/>
              <a:gd name="connsiteY16" fmla="*/ 1274324 h 2393005"/>
              <a:gd name="connsiteX17" fmla="*/ 4389970 w 8584022"/>
              <a:gd name="connsiteY17" fmla="*/ 1366870 h 2393005"/>
              <a:gd name="connsiteX18" fmla="*/ 3252871 w 8584022"/>
              <a:gd name="connsiteY18" fmla="*/ 2393005 h 2393005"/>
              <a:gd name="connsiteX19" fmla="*/ 2115772 w 8584022"/>
              <a:gd name="connsiteY19" fmla="*/ 1366870 h 2393005"/>
              <a:gd name="connsiteX20" fmla="*/ 5331151 w 8584022"/>
              <a:gd name="connsiteY20" fmla="*/ 0 h 2393005"/>
              <a:gd name="connsiteX21" fmla="*/ 6468250 w 8584022"/>
              <a:gd name="connsiteY21" fmla="*/ 1026135 h 2393005"/>
              <a:gd name="connsiteX22" fmla="*/ 6472923 w 8584022"/>
              <a:gd name="connsiteY22" fmla="*/ 1118681 h 2393005"/>
              <a:gd name="connsiteX23" fmla="*/ 6278647 w 8584022"/>
              <a:gd name="connsiteY23" fmla="*/ 1118681 h 2393005"/>
              <a:gd name="connsiteX24" fmla="*/ 6261799 w 8584022"/>
              <a:gd name="connsiteY24" fmla="*/ 951553 h 2393005"/>
              <a:gd name="connsiteX25" fmla="*/ 5331151 w 8584022"/>
              <a:gd name="connsiteY25" fmla="*/ 193053 h 2393005"/>
              <a:gd name="connsiteX26" fmla="*/ 4400504 w 8584022"/>
              <a:gd name="connsiteY26" fmla="*/ 951553 h 2393005"/>
              <a:gd name="connsiteX27" fmla="*/ 4383656 w 8584022"/>
              <a:gd name="connsiteY27" fmla="*/ 1118681 h 2393005"/>
              <a:gd name="connsiteX28" fmla="*/ 4189379 w 8584022"/>
              <a:gd name="connsiteY28" fmla="*/ 1118681 h 2393005"/>
              <a:gd name="connsiteX29" fmla="*/ 4194052 w 8584022"/>
              <a:gd name="connsiteY29" fmla="*/ 1026135 h 2393005"/>
              <a:gd name="connsiteX30" fmla="*/ 5331151 w 8584022"/>
              <a:gd name="connsiteY30" fmla="*/ 0 h 2393005"/>
              <a:gd name="connsiteX31" fmla="*/ 1141772 w 8584022"/>
              <a:gd name="connsiteY31" fmla="*/ 0 h 2393005"/>
              <a:gd name="connsiteX32" fmla="*/ 2278871 w 8584022"/>
              <a:gd name="connsiteY32" fmla="*/ 1026135 h 2393005"/>
              <a:gd name="connsiteX33" fmla="*/ 2283544 w 8584022"/>
              <a:gd name="connsiteY33" fmla="*/ 1118681 h 2393005"/>
              <a:gd name="connsiteX34" fmla="*/ 2089268 w 8584022"/>
              <a:gd name="connsiteY34" fmla="*/ 1118681 h 2393005"/>
              <a:gd name="connsiteX35" fmla="*/ 2072420 w 8584022"/>
              <a:gd name="connsiteY35" fmla="*/ 951553 h 2393005"/>
              <a:gd name="connsiteX36" fmla="*/ 1141772 w 8584022"/>
              <a:gd name="connsiteY36" fmla="*/ 193053 h 2393005"/>
              <a:gd name="connsiteX37" fmla="*/ 211125 w 8584022"/>
              <a:gd name="connsiteY37" fmla="*/ 951553 h 2393005"/>
              <a:gd name="connsiteX38" fmla="*/ 194277 w 8584022"/>
              <a:gd name="connsiteY38" fmla="*/ 1118681 h 2393005"/>
              <a:gd name="connsiteX39" fmla="*/ 0 w 8584022"/>
              <a:gd name="connsiteY39" fmla="*/ 1118681 h 2393005"/>
              <a:gd name="connsiteX40" fmla="*/ 4673 w 8584022"/>
              <a:gd name="connsiteY40" fmla="*/ 1026135 h 2393005"/>
              <a:gd name="connsiteX41" fmla="*/ 1141772 w 8584022"/>
              <a:gd name="connsiteY41" fmla="*/ 0 h 239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84022" h="2393005">
                <a:moveTo>
                  <a:pt x="6300478" y="1274324"/>
                </a:moveTo>
                <a:lnTo>
                  <a:pt x="6494755" y="1274324"/>
                </a:lnTo>
                <a:lnTo>
                  <a:pt x="6511603" y="1441452"/>
                </a:lnTo>
                <a:cubicBezTo>
                  <a:pt x="6600182" y="1874327"/>
                  <a:pt x="6983189" y="2199952"/>
                  <a:pt x="7442250" y="2199952"/>
                </a:cubicBezTo>
                <a:cubicBezTo>
                  <a:pt x="7901311" y="2199952"/>
                  <a:pt x="8284319" y="1874327"/>
                  <a:pt x="8372898" y="1441452"/>
                </a:cubicBezTo>
                <a:lnTo>
                  <a:pt x="8389746" y="1274324"/>
                </a:lnTo>
                <a:lnTo>
                  <a:pt x="8584022" y="1274324"/>
                </a:lnTo>
                <a:lnTo>
                  <a:pt x="8579349" y="1366870"/>
                </a:lnTo>
                <a:cubicBezTo>
                  <a:pt x="8520816" y="1943234"/>
                  <a:pt x="8034057" y="2393005"/>
                  <a:pt x="7442250" y="2393005"/>
                </a:cubicBezTo>
                <a:cubicBezTo>
                  <a:pt x="6850443" y="2393005"/>
                  <a:pt x="6363684" y="1943234"/>
                  <a:pt x="6305151" y="1366870"/>
                </a:cubicBezTo>
                <a:close/>
                <a:moveTo>
                  <a:pt x="2111099" y="1274324"/>
                </a:moveTo>
                <a:lnTo>
                  <a:pt x="2305376" y="1274324"/>
                </a:lnTo>
                <a:lnTo>
                  <a:pt x="2322224" y="1441452"/>
                </a:lnTo>
                <a:cubicBezTo>
                  <a:pt x="2410803" y="1874327"/>
                  <a:pt x="2793810" y="2199952"/>
                  <a:pt x="3252871" y="2199952"/>
                </a:cubicBezTo>
                <a:cubicBezTo>
                  <a:pt x="3711932" y="2199952"/>
                  <a:pt x="4094940" y="1874327"/>
                  <a:pt x="4183519" y="1441452"/>
                </a:cubicBezTo>
                <a:lnTo>
                  <a:pt x="4200367" y="1274324"/>
                </a:lnTo>
                <a:lnTo>
                  <a:pt x="4394643" y="1274324"/>
                </a:lnTo>
                <a:lnTo>
                  <a:pt x="4389970" y="1366870"/>
                </a:lnTo>
                <a:cubicBezTo>
                  <a:pt x="4331437" y="1943234"/>
                  <a:pt x="3844678" y="2393005"/>
                  <a:pt x="3252871" y="2393005"/>
                </a:cubicBezTo>
                <a:cubicBezTo>
                  <a:pt x="2661064" y="2393005"/>
                  <a:pt x="2174305" y="1943234"/>
                  <a:pt x="2115772" y="1366870"/>
                </a:cubicBezTo>
                <a:close/>
                <a:moveTo>
                  <a:pt x="5331151" y="0"/>
                </a:moveTo>
                <a:cubicBezTo>
                  <a:pt x="5922958" y="0"/>
                  <a:pt x="6409717" y="449771"/>
                  <a:pt x="6468250" y="1026135"/>
                </a:cubicBezTo>
                <a:lnTo>
                  <a:pt x="6472923" y="1118681"/>
                </a:lnTo>
                <a:lnTo>
                  <a:pt x="6278647" y="1118681"/>
                </a:lnTo>
                <a:lnTo>
                  <a:pt x="6261799" y="951553"/>
                </a:lnTo>
                <a:cubicBezTo>
                  <a:pt x="6173220" y="518678"/>
                  <a:pt x="5790212" y="193053"/>
                  <a:pt x="5331151" y="193053"/>
                </a:cubicBezTo>
                <a:cubicBezTo>
                  <a:pt x="4872090" y="193053"/>
                  <a:pt x="4489083" y="518678"/>
                  <a:pt x="4400504" y="951553"/>
                </a:cubicBezTo>
                <a:lnTo>
                  <a:pt x="4383656" y="1118681"/>
                </a:lnTo>
                <a:lnTo>
                  <a:pt x="4189379" y="1118681"/>
                </a:lnTo>
                <a:lnTo>
                  <a:pt x="4194052" y="1026135"/>
                </a:lnTo>
                <a:cubicBezTo>
                  <a:pt x="4252585" y="449771"/>
                  <a:pt x="4739344" y="0"/>
                  <a:pt x="5331151" y="0"/>
                </a:cubicBezTo>
                <a:close/>
                <a:moveTo>
                  <a:pt x="1141772" y="0"/>
                </a:moveTo>
                <a:cubicBezTo>
                  <a:pt x="1733579" y="0"/>
                  <a:pt x="2220338" y="449771"/>
                  <a:pt x="2278871" y="1026135"/>
                </a:cubicBezTo>
                <a:lnTo>
                  <a:pt x="2283544" y="1118681"/>
                </a:lnTo>
                <a:lnTo>
                  <a:pt x="2089268" y="1118681"/>
                </a:lnTo>
                <a:lnTo>
                  <a:pt x="2072420" y="951553"/>
                </a:lnTo>
                <a:cubicBezTo>
                  <a:pt x="1983841" y="518678"/>
                  <a:pt x="1600833" y="193053"/>
                  <a:pt x="1141772" y="193053"/>
                </a:cubicBezTo>
                <a:cubicBezTo>
                  <a:pt x="682711" y="193053"/>
                  <a:pt x="299704" y="518678"/>
                  <a:pt x="211125" y="951553"/>
                </a:cubicBezTo>
                <a:lnTo>
                  <a:pt x="194277" y="1118681"/>
                </a:lnTo>
                <a:lnTo>
                  <a:pt x="0" y="1118681"/>
                </a:lnTo>
                <a:lnTo>
                  <a:pt x="4673" y="1026135"/>
                </a:lnTo>
                <a:cubicBezTo>
                  <a:pt x="63206" y="449771"/>
                  <a:pt x="549965" y="0"/>
                  <a:pt x="1141772" y="0"/>
                </a:cubicBezTo>
                <a:close/>
              </a:path>
            </a:pathLst>
          </a:custGeom>
          <a:gradFill>
            <a:gsLst>
              <a:gs pos="0">
                <a:srgbClr val="FFFFB9"/>
              </a:gs>
              <a:gs pos="76000">
                <a:srgbClr val="FFC000"/>
              </a:gs>
            </a:gsLst>
            <a:path path="circl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16" name="Freeform: Shape 15">
            <a:extLst>
              <a:ext uri="{FF2B5EF4-FFF2-40B4-BE49-F238E27FC236}">
                <a16:creationId xmlns:a16="http://schemas.microsoft.com/office/drawing/2014/main" id="{109F02E4-595B-2486-02BF-4809C58CD7B7}"/>
              </a:ext>
            </a:extLst>
          </p:cNvPr>
          <p:cNvSpPr/>
          <p:nvPr/>
        </p:nvSpPr>
        <p:spPr>
          <a:xfrm flipV="1">
            <a:off x="1271849" y="2084150"/>
            <a:ext cx="9648302" cy="2689699"/>
          </a:xfrm>
          <a:custGeom>
            <a:avLst/>
            <a:gdLst>
              <a:gd name="connsiteX0" fmla="*/ 6300478 w 8584022"/>
              <a:gd name="connsiteY0" fmla="*/ 1274324 h 2393005"/>
              <a:gd name="connsiteX1" fmla="*/ 6494755 w 8584022"/>
              <a:gd name="connsiteY1" fmla="*/ 1274324 h 2393005"/>
              <a:gd name="connsiteX2" fmla="*/ 6511603 w 8584022"/>
              <a:gd name="connsiteY2" fmla="*/ 1441452 h 2393005"/>
              <a:gd name="connsiteX3" fmla="*/ 7442250 w 8584022"/>
              <a:gd name="connsiteY3" fmla="*/ 2199952 h 2393005"/>
              <a:gd name="connsiteX4" fmla="*/ 8372898 w 8584022"/>
              <a:gd name="connsiteY4" fmla="*/ 1441452 h 2393005"/>
              <a:gd name="connsiteX5" fmla="*/ 8389746 w 8584022"/>
              <a:gd name="connsiteY5" fmla="*/ 1274324 h 2393005"/>
              <a:gd name="connsiteX6" fmla="*/ 8584022 w 8584022"/>
              <a:gd name="connsiteY6" fmla="*/ 1274324 h 2393005"/>
              <a:gd name="connsiteX7" fmla="*/ 8579349 w 8584022"/>
              <a:gd name="connsiteY7" fmla="*/ 1366870 h 2393005"/>
              <a:gd name="connsiteX8" fmla="*/ 7442250 w 8584022"/>
              <a:gd name="connsiteY8" fmla="*/ 2393005 h 2393005"/>
              <a:gd name="connsiteX9" fmla="*/ 6305151 w 8584022"/>
              <a:gd name="connsiteY9" fmla="*/ 1366870 h 2393005"/>
              <a:gd name="connsiteX10" fmla="*/ 2111099 w 8584022"/>
              <a:gd name="connsiteY10" fmla="*/ 1274324 h 2393005"/>
              <a:gd name="connsiteX11" fmla="*/ 2305376 w 8584022"/>
              <a:gd name="connsiteY11" fmla="*/ 1274324 h 2393005"/>
              <a:gd name="connsiteX12" fmla="*/ 2322224 w 8584022"/>
              <a:gd name="connsiteY12" fmla="*/ 1441452 h 2393005"/>
              <a:gd name="connsiteX13" fmla="*/ 3252871 w 8584022"/>
              <a:gd name="connsiteY13" fmla="*/ 2199952 h 2393005"/>
              <a:gd name="connsiteX14" fmla="*/ 4183519 w 8584022"/>
              <a:gd name="connsiteY14" fmla="*/ 1441452 h 2393005"/>
              <a:gd name="connsiteX15" fmla="*/ 4200367 w 8584022"/>
              <a:gd name="connsiteY15" fmla="*/ 1274324 h 2393005"/>
              <a:gd name="connsiteX16" fmla="*/ 4394643 w 8584022"/>
              <a:gd name="connsiteY16" fmla="*/ 1274324 h 2393005"/>
              <a:gd name="connsiteX17" fmla="*/ 4389970 w 8584022"/>
              <a:gd name="connsiteY17" fmla="*/ 1366870 h 2393005"/>
              <a:gd name="connsiteX18" fmla="*/ 3252871 w 8584022"/>
              <a:gd name="connsiteY18" fmla="*/ 2393005 h 2393005"/>
              <a:gd name="connsiteX19" fmla="*/ 2115772 w 8584022"/>
              <a:gd name="connsiteY19" fmla="*/ 1366870 h 2393005"/>
              <a:gd name="connsiteX20" fmla="*/ 5331151 w 8584022"/>
              <a:gd name="connsiteY20" fmla="*/ 0 h 2393005"/>
              <a:gd name="connsiteX21" fmla="*/ 6468250 w 8584022"/>
              <a:gd name="connsiteY21" fmla="*/ 1026135 h 2393005"/>
              <a:gd name="connsiteX22" fmla="*/ 6472923 w 8584022"/>
              <a:gd name="connsiteY22" fmla="*/ 1118681 h 2393005"/>
              <a:gd name="connsiteX23" fmla="*/ 6278647 w 8584022"/>
              <a:gd name="connsiteY23" fmla="*/ 1118681 h 2393005"/>
              <a:gd name="connsiteX24" fmla="*/ 6261799 w 8584022"/>
              <a:gd name="connsiteY24" fmla="*/ 951553 h 2393005"/>
              <a:gd name="connsiteX25" fmla="*/ 5331151 w 8584022"/>
              <a:gd name="connsiteY25" fmla="*/ 193053 h 2393005"/>
              <a:gd name="connsiteX26" fmla="*/ 4400504 w 8584022"/>
              <a:gd name="connsiteY26" fmla="*/ 951553 h 2393005"/>
              <a:gd name="connsiteX27" fmla="*/ 4383656 w 8584022"/>
              <a:gd name="connsiteY27" fmla="*/ 1118681 h 2393005"/>
              <a:gd name="connsiteX28" fmla="*/ 4189379 w 8584022"/>
              <a:gd name="connsiteY28" fmla="*/ 1118681 h 2393005"/>
              <a:gd name="connsiteX29" fmla="*/ 4194052 w 8584022"/>
              <a:gd name="connsiteY29" fmla="*/ 1026135 h 2393005"/>
              <a:gd name="connsiteX30" fmla="*/ 5331151 w 8584022"/>
              <a:gd name="connsiteY30" fmla="*/ 0 h 2393005"/>
              <a:gd name="connsiteX31" fmla="*/ 1141772 w 8584022"/>
              <a:gd name="connsiteY31" fmla="*/ 0 h 2393005"/>
              <a:gd name="connsiteX32" fmla="*/ 2278871 w 8584022"/>
              <a:gd name="connsiteY32" fmla="*/ 1026135 h 2393005"/>
              <a:gd name="connsiteX33" fmla="*/ 2283544 w 8584022"/>
              <a:gd name="connsiteY33" fmla="*/ 1118681 h 2393005"/>
              <a:gd name="connsiteX34" fmla="*/ 2089268 w 8584022"/>
              <a:gd name="connsiteY34" fmla="*/ 1118681 h 2393005"/>
              <a:gd name="connsiteX35" fmla="*/ 2072420 w 8584022"/>
              <a:gd name="connsiteY35" fmla="*/ 951553 h 2393005"/>
              <a:gd name="connsiteX36" fmla="*/ 1141772 w 8584022"/>
              <a:gd name="connsiteY36" fmla="*/ 193053 h 2393005"/>
              <a:gd name="connsiteX37" fmla="*/ 211125 w 8584022"/>
              <a:gd name="connsiteY37" fmla="*/ 951553 h 2393005"/>
              <a:gd name="connsiteX38" fmla="*/ 194277 w 8584022"/>
              <a:gd name="connsiteY38" fmla="*/ 1118681 h 2393005"/>
              <a:gd name="connsiteX39" fmla="*/ 0 w 8584022"/>
              <a:gd name="connsiteY39" fmla="*/ 1118681 h 2393005"/>
              <a:gd name="connsiteX40" fmla="*/ 4673 w 8584022"/>
              <a:gd name="connsiteY40" fmla="*/ 1026135 h 2393005"/>
              <a:gd name="connsiteX41" fmla="*/ 1141772 w 8584022"/>
              <a:gd name="connsiteY41" fmla="*/ 0 h 239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84022" h="2393005">
                <a:moveTo>
                  <a:pt x="6300478" y="1274324"/>
                </a:moveTo>
                <a:lnTo>
                  <a:pt x="6494755" y="1274324"/>
                </a:lnTo>
                <a:lnTo>
                  <a:pt x="6511603" y="1441452"/>
                </a:lnTo>
                <a:cubicBezTo>
                  <a:pt x="6600182" y="1874327"/>
                  <a:pt x="6983189" y="2199952"/>
                  <a:pt x="7442250" y="2199952"/>
                </a:cubicBezTo>
                <a:cubicBezTo>
                  <a:pt x="7901311" y="2199952"/>
                  <a:pt x="8284319" y="1874327"/>
                  <a:pt x="8372898" y="1441452"/>
                </a:cubicBezTo>
                <a:lnTo>
                  <a:pt x="8389746" y="1274324"/>
                </a:lnTo>
                <a:lnTo>
                  <a:pt x="8584022" y="1274324"/>
                </a:lnTo>
                <a:lnTo>
                  <a:pt x="8579349" y="1366870"/>
                </a:lnTo>
                <a:cubicBezTo>
                  <a:pt x="8520816" y="1943234"/>
                  <a:pt x="8034057" y="2393005"/>
                  <a:pt x="7442250" y="2393005"/>
                </a:cubicBezTo>
                <a:cubicBezTo>
                  <a:pt x="6850443" y="2393005"/>
                  <a:pt x="6363684" y="1943234"/>
                  <a:pt x="6305151" y="1366870"/>
                </a:cubicBezTo>
                <a:close/>
                <a:moveTo>
                  <a:pt x="2111099" y="1274324"/>
                </a:moveTo>
                <a:lnTo>
                  <a:pt x="2305376" y="1274324"/>
                </a:lnTo>
                <a:lnTo>
                  <a:pt x="2322224" y="1441452"/>
                </a:lnTo>
                <a:cubicBezTo>
                  <a:pt x="2410803" y="1874327"/>
                  <a:pt x="2793810" y="2199952"/>
                  <a:pt x="3252871" y="2199952"/>
                </a:cubicBezTo>
                <a:cubicBezTo>
                  <a:pt x="3711932" y="2199952"/>
                  <a:pt x="4094940" y="1874327"/>
                  <a:pt x="4183519" y="1441452"/>
                </a:cubicBezTo>
                <a:lnTo>
                  <a:pt x="4200367" y="1274324"/>
                </a:lnTo>
                <a:lnTo>
                  <a:pt x="4394643" y="1274324"/>
                </a:lnTo>
                <a:lnTo>
                  <a:pt x="4389970" y="1366870"/>
                </a:lnTo>
                <a:cubicBezTo>
                  <a:pt x="4331437" y="1943234"/>
                  <a:pt x="3844678" y="2393005"/>
                  <a:pt x="3252871" y="2393005"/>
                </a:cubicBezTo>
                <a:cubicBezTo>
                  <a:pt x="2661064" y="2393005"/>
                  <a:pt x="2174305" y="1943234"/>
                  <a:pt x="2115772" y="1366870"/>
                </a:cubicBezTo>
                <a:close/>
                <a:moveTo>
                  <a:pt x="5331151" y="0"/>
                </a:moveTo>
                <a:cubicBezTo>
                  <a:pt x="5922958" y="0"/>
                  <a:pt x="6409717" y="449771"/>
                  <a:pt x="6468250" y="1026135"/>
                </a:cubicBezTo>
                <a:lnTo>
                  <a:pt x="6472923" y="1118681"/>
                </a:lnTo>
                <a:lnTo>
                  <a:pt x="6278647" y="1118681"/>
                </a:lnTo>
                <a:lnTo>
                  <a:pt x="6261799" y="951553"/>
                </a:lnTo>
                <a:cubicBezTo>
                  <a:pt x="6173220" y="518678"/>
                  <a:pt x="5790212" y="193053"/>
                  <a:pt x="5331151" y="193053"/>
                </a:cubicBezTo>
                <a:cubicBezTo>
                  <a:pt x="4872090" y="193053"/>
                  <a:pt x="4489083" y="518678"/>
                  <a:pt x="4400504" y="951553"/>
                </a:cubicBezTo>
                <a:lnTo>
                  <a:pt x="4383656" y="1118681"/>
                </a:lnTo>
                <a:lnTo>
                  <a:pt x="4189379" y="1118681"/>
                </a:lnTo>
                <a:lnTo>
                  <a:pt x="4194052" y="1026135"/>
                </a:lnTo>
                <a:cubicBezTo>
                  <a:pt x="4252585" y="449771"/>
                  <a:pt x="4739344" y="0"/>
                  <a:pt x="5331151" y="0"/>
                </a:cubicBezTo>
                <a:close/>
                <a:moveTo>
                  <a:pt x="1141772" y="0"/>
                </a:moveTo>
                <a:cubicBezTo>
                  <a:pt x="1733579" y="0"/>
                  <a:pt x="2220338" y="449771"/>
                  <a:pt x="2278871" y="1026135"/>
                </a:cubicBezTo>
                <a:lnTo>
                  <a:pt x="2283544" y="1118681"/>
                </a:lnTo>
                <a:lnTo>
                  <a:pt x="2089268" y="1118681"/>
                </a:lnTo>
                <a:lnTo>
                  <a:pt x="2072420" y="951553"/>
                </a:lnTo>
                <a:cubicBezTo>
                  <a:pt x="1983841" y="518678"/>
                  <a:pt x="1600833" y="193053"/>
                  <a:pt x="1141772" y="193053"/>
                </a:cubicBezTo>
                <a:cubicBezTo>
                  <a:pt x="682711" y="193053"/>
                  <a:pt x="299704" y="518678"/>
                  <a:pt x="211125" y="951553"/>
                </a:cubicBezTo>
                <a:lnTo>
                  <a:pt x="194277" y="1118681"/>
                </a:lnTo>
                <a:lnTo>
                  <a:pt x="0" y="1118681"/>
                </a:lnTo>
                <a:lnTo>
                  <a:pt x="4673" y="1026135"/>
                </a:lnTo>
                <a:cubicBezTo>
                  <a:pt x="63206" y="449771"/>
                  <a:pt x="549965" y="0"/>
                  <a:pt x="1141772" y="0"/>
                </a:cubicBezTo>
                <a:close/>
              </a:path>
            </a:pathLst>
          </a:custGeom>
          <a:gradFill>
            <a:gsLst>
              <a:gs pos="0">
                <a:srgbClr val="FFFFB9"/>
              </a:gs>
              <a:gs pos="78000">
                <a:srgbClr val="FFC000"/>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pic>
        <p:nvPicPr>
          <p:cNvPr id="19" name="Picture 18">
            <a:extLst>
              <a:ext uri="{FF2B5EF4-FFF2-40B4-BE49-F238E27FC236}">
                <a16:creationId xmlns:a16="http://schemas.microsoft.com/office/drawing/2014/main" id="{7B77D1D6-2F08-95F8-77ED-C1C2C85185E9}"/>
              </a:ext>
            </a:extLst>
          </p:cNvPr>
          <p:cNvPicPr>
            <a:picLocks noChangeAspect="1"/>
          </p:cNvPicPr>
          <p:nvPr/>
        </p:nvPicPr>
        <p:blipFill>
          <a:blip r:embed="rId2"/>
          <a:stretch>
            <a:fillRect/>
          </a:stretch>
        </p:blipFill>
        <p:spPr>
          <a:xfrm>
            <a:off x="1896754" y="2818803"/>
            <a:ext cx="1216097" cy="1220394"/>
          </a:xfrm>
          <a:prstGeom prst="rect">
            <a:avLst/>
          </a:prstGeom>
        </p:spPr>
      </p:pic>
      <p:pic>
        <p:nvPicPr>
          <p:cNvPr id="20" name="Picture 19">
            <a:extLst>
              <a:ext uri="{FF2B5EF4-FFF2-40B4-BE49-F238E27FC236}">
                <a16:creationId xmlns:a16="http://schemas.microsoft.com/office/drawing/2014/main" id="{44D102EC-65F1-2A29-7955-CCDA74B86B60}"/>
              </a:ext>
            </a:extLst>
          </p:cNvPr>
          <p:cNvPicPr>
            <a:picLocks noChangeAspect="1"/>
          </p:cNvPicPr>
          <p:nvPr/>
        </p:nvPicPr>
        <p:blipFill>
          <a:blip r:embed="rId3"/>
          <a:stretch>
            <a:fillRect/>
          </a:stretch>
        </p:blipFill>
        <p:spPr>
          <a:xfrm>
            <a:off x="6339191" y="2487469"/>
            <a:ext cx="1879813" cy="1883059"/>
          </a:xfrm>
          <a:prstGeom prst="rect">
            <a:avLst/>
          </a:prstGeom>
        </p:spPr>
      </p:pic>
      <p:pic>
        <p:nvPicPr>
          <p:cNvPr id="21" name="Picture 20">
            <a:extLst>
              <a:ext uri="{FF2B5EF4-FFF2-40B4-BE49-F238E27FC236}">
                <a16:creationId xmlns:a16="http://schemas.microsoft.com/office/drawing/2014/main" id="{4568698E-D867-F552-78CA-9D112E81E0C1}"/>
              </a:ext>
            </a:extLst>
          </p:cNvPr>
          <p:cNvPicPr>
            <a:picLocks noChangeAspect="1"/>
          </p:cNvPicPr>
          <p:nvPr/>
        </p:nvPicPr>
        <p:blipFill>
          <a:blip r:embed="rId4"/>
          <a:stretch>
            <a:fillRect/>
          </a:stretch>
        </p:blipFill>
        <p:spPr>
          <a:xfrm>
            <a:off x="4000896" y="2530404"/>
            <a:ext cx="1797187" cy="1797187"/>
          </a:xfrm>
          <a:prstGeom prst="rect">
            <a:avLst/>
          </a:prstGeom>
        </p:spPr>
      </p:pic>
      <p:pic>
        <p:nvPicPr>
          <p:cNvPr id="22" name="Picture 21">
            <a:extLst>
              <a:ext uri="{FF2B5EF4-FFF2-40B4-BE49-F238E27FC236}">
                <a16:creationId xmlns:a16="http://schemas.microsoft.com/office/drawing/2014/main" id="{40E874CD-82C2-AEFB-2A03-B1390CAC9485}"/>
              </a:ext>
            </a:extLst>
          </p:cNvPr>
          <p:cNvPicPr>
            <a:picLocks noChangeAspect="1"/>
          </p:cNvPicPr>
          <p:nvPr/>
        </p:nvPicPr>
        <p:blipFill>
          <a:blip r:embed="rId5"/>
          <a:stretch>
            <a:fillRect/>
          </a:stretch>
        </p:blipFill>
        <p:spPr>
          <a:xfrm>
            <a:off x="7845287" y="2636054"/>
            <a:ext cx="3422441" cy="1585885"/>
          </a:xfrm>
          <a:prstGeom prst="rect">
            <a:avLst/>
          </a:prstGeom>
        </p:spPr>
      </p:pic>
      <p:sp>
        <p:nvSpPr>
          <p:cNvPr id="23" name="Rectangle: Rounded Corners 22">
            <a:extLst>
              <a:ext uri="{FF2B5EF4-FFF2-40B4-BE49-F238E27FC236}">
                <a16:creationId xmlns:a16="http://schemas.microsoft.com/office/drawing/2014/main" id="{11B68F3C-D060-1D34-09DD-D5950F203A14}"/>
              </a:ext>
            </a:extLst>
          </p:cNvPr>
          <p:cNvSpPr/>
          <p:nvPr/>
        </p:nvSpPr>
        <p:spPr>
          <a:xfrm>
            <a:off x="1691468" y="5056107"/>
            <a:ext cx="1626667" cy="9047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bg1"/>
                </a:solidFill>
                <a:latin typeface="Montserrat" panose="00000500000000000000" pitchFamily="2" charset="0"/>
              </a:rPr>
              <a:t>EXCEL</a:t>
            </a:r>
            <a:endParaRPr lang="en-IN" sz="2500" b="1" dirty="0">
              <a:solidFill>
                <a:schemeClr val="bg1"/>
              </a:solidFill>
              <a:latin typeface="Montserrat" panose="00000500000000000000" pitchFamily="2" charset="0"/>
            </a:endParaRPr>
          </a:p>
        </p:txBody>
      </p:sp>
      <p:sp>
        <p:nvSpPr>
          <p:cNvPr id="24" name="Rectangle: Rounded Corners 23">
            <a:extLst>
              <a:ext uri="{FF2B5EF4-FFF2-40B4-BE49-F238E27FC236}">
                <a16:creationId xmlns:a16="http://schemas.microsoft.com/office/drawing/2014/main" id="{82D722AC-996D-F072-F8CA-0B172B5EBC3F}"/>
              </a:ext>
            </a:extLst>
          </p:cNvPr>
          <p:cNvSpPr/>
          <p:nvPr/>
        </p:nvSpPr>
        <p:spPr>
          <a:xfrm>
            <a:off x="4086155" y="5056106"/>
            <a:ext cx="1626667" cy="9047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bg1"/>
                </a:solidFill>
                <a:latin typeface="Montserrat" panose="00000500000000000000" pitchFamily="2" charset="0"/>
              </a:rPr>
              <a:t>MySQL</a:t>
            </a:r>
            <a:endParaRPr lang="en-IN" sz="2500" b="1" dirty="0">
              <a:solidFill>
                <a:schemeClr val="bg1"/>
              </a:solidFill>
              <a:latin typeface="Montserrat" panose="00000500000000000000" pitchFamily="2" charset="0"/>
            </a:endParaRPr>
          </a:p>
        </p:txBody>
      </p:sp>
      <p:sp>
        <p:nvSpPr>
          <p:cNvPr id="25" name="Rectangle: Rounded Corners 24">
            <a:extLst>
              <a:ext uri="{FF2B5EF4-FFF2-40B4-BE49-F238E27FC236}">
                <a16:creationId xmlns:a16="http://schemas.microsoft.com/office/drawing/2014/main" id="{90097EB8-2606-AFDA-D651-638083ECF790}"/>
              </a:ext>
            </a:extLst>
          </p:cNvPr>
          <p:cNvSpPr/>
          <p:nvPr/>
        </p:nvSpPr>
        <p:spPr>
          <a:xfrm>
            <a:off x="6465763" y="5059831"/>
            <a:ext cx="1626667" cy="9047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bg1"/>
                </a:solidFill>
                <a:latin typeface="Montserrat" panose="00000500000000000000" pitchFamily="2" charset="0"/>
              </a:rPr>
              <a:t>Tableau</a:t>
            </a:r>
            <a:endParaRPr lang="en-IN" sz="2500" b="1" dirty="0">
              <a:solidFill>
                <a:schemeClr val="bg1"/>
              </a:solidFill>
              <a:latin typeface="Montserrat" panose="00000500000000000000" pitchFamily="2" charset="0"/>
            </a:endParaRPr>
          </a:p>
        </p:txBody>
      </p:sp>
      <p:sp>
        <p:nvSpPr>
          <p:cNvPr id="26" name="Rectangle: Rounded Corners 25">
            <a:extLst>
              <a:ext uri="{FF2B5EF4-FFF2-40B4-BE49-F238E27FC236}">
                <a16:creationId xmlns:a16="http://schemas.microsoft.com/office/drawing/2014/main" id="{23DEE945-E627-E932-2300-3C639719E8BB}"/>
              </a:ext>
            </a:extLst>
          </p:cNvPr>
          <p:cNvSpPr/>
          <p:nvPr/>
        </p:nvSpPr>
        <p:spPr>
          <a:xfrm>
            <a:off x="8733025" y="5056105"/>
            <a:ext cx="1884238" cy="90478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err="1">
                <a:solidFill>
                  <a:schemeClr val="bg1"/>
                </a:solidFill>
                <a:latin typeface="Montserrat" panose="00000500000000000000" pitchFamily="2" charset="0"/>
              </a:rPr>
              <a:t>PowerBI</a:t>
            </a:r>
            <a:endParaRPr lang="en-IN" sz="2500" b="1" dirty="0">
              <a:solidFill>
                <a:schemeClr val="bg1"/>
              </a:solidFill>
              <a:latin typeface="Montserrat" panose="00000500000000000000" pitchFamily="2" charset="0"/>
            </a:endParaRPr>
          </a:p>
        </p:txBody>
      </p:sp>
      <p:sp>
        <p:nvSpPr>
          <p:cNvPr id="27" name="TextBox 26">
            <a:extLst>
              <a:ext uri="{FF2B5EF4-FFF2-40B4-BE49-F238E27FC236}">
                <a16:creationId xmlns:a16="http://schemas.microsoft.com/office/drawing/2014/main" id="{2808F1B5-BC4E-2683-AF4F-82351972FFD8}"/>
              </a:ext>
            </a:extLst>
          </p:cNvPr>
          <p:cNvSpPr txBox="1"/>
          <p:nvPr/>
        </p:nvSpPr>
        <p:spPr>
          <a:xfrm>
            <a:off x="872246" y="81998"/>
            <a:ext cx="10933890" cy="1200329"/>
          </a:xfrm>
          <a:prstGeom prst="rect">
            <a:avLst/>
          </a:prstGeom>
          <a:noFill/>
          <a:effectLst>
            <a:outerShdw blurRad="50800" dist="38100" dir="8100000" algn="tr" rotWithShape="0">
              <a:srgbClr val="FFC000">
                <a:alpha val="40000"/>
              </a:srgbClr>
            </a:outerShdw>
          </a:effectLst>
        </p:spPr>
        <p:txBody>
          <a:bodyPr wrap="square" rtlCol="0">
            <a:spAutoFit/>
          </a:bodyPr>
          <a:lstStyle/>
          <a:p>
            <a:r>
              <a:rPr lang="en-US" sz="7200" b="1" dirty="0">
                <a:solidFill>
                  <a:schemeClr val="bg1"/>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rPr>
              <a:t>Tools Used For Analysis</a:t>
            </a:r>
            <a:endParaRPr lang="en-IN" sz="7200" b="1" dirty="0">
              <a:solidFill>
                <a:schemeClr val="bg1"/>
              </a:solidFill>
              <a:effectLst>
                <a:outerShdw blurRad="139700" dist="38100" dir="2700000" algn="tl" rotWithShape="0">
                  <a:prstClr val="black">
                    <a:alpha val="59000"/>
                  </a:prstClr>
                </a:outerShdw>
              </a:effectLst>
              <a:latin typeface="Arial Rounded MT Bold" panose="020F0704030504030204" pitchFamily="34" charset="0"/>
              <a:ea typeface="Roboto" panose="02000000000000000000" pitchFamily="2" charset="0"/>
            </a:endParaRPr>
          </a:p>
        </p:txBody>
      </p:sp>
      <p:sp>
        <p:nvSpPr>
          <p:cNvPr id="2" name="Isosceles Triangle 1">
            <a:extLst>
              <a:ext uri="{FF2B5EF4-FFF2-40B4-BE49-F238E27FC236}">
                <a16:creationId xmlns:a16="http://schemas.microsoft.com/office/drawing/2014/main" id="{67AFBE95-D492-FBC8-ECB7-533CC686EE78}"/>
              </a:ext>
            </a:extLst>
          </p:cNvPr>
          <p:cNvSpPr/>
          <p:nvPr/>
        </p:nvSpPr>
        <p:spPr>
          <a:xfrm>
            <a:off x="11168109" y="0"/>
            <a:ext cx="1023891" cy="6858000"/>
          </a:xfrm>
          <a:prstGeom prst="triangle">
            <a:avLst>
              <a:gd name="adj"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459916"/>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5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250" fill="hold"/>
                                        <p:tgtEl>
                                          <p:spTgt spid="24"/>
                                        </p:tgtEl>
                                        <p:attrNameLst>
                                          <p:attrName>ppt_x</p:attrName>
                                        </p:attrNameLst>
                                      </p:cBhvr>
                                      <p:tavLst>
                                        <p:tav tm="0">
                                          <p:val>
                                            <p:strVal val="#ppt_x"/>
                                          </p:val>
                                        </p:tav>
                                        <p:tav tm="100000">
                                          <p:val>
                                            <p:strVal val="#ppt_x"/>
                                          </p:val>
                                        </p:tav>
                                      </p:tavLst>
                                    </p:anim>
                                    <p:anim calcmode="lin" valueType="num">
                                      <p:cBhvr additive="base">
                                        <p:cTn id="30" dur="25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250" fill="hold"/>
                                        <p:tgtEl>
                                          <p:spTgt spid="23"/>
                                        </p:tgtEl>
                                        <p:attrNameLst>
                                          <p:attrName>ppt_x</p:attrName>
                                        </p:attrNameLst>
                                      </p:cBhvr>
                                      <p:tavLst>
                                        <p:tav tm="0">
                                          <p:val>
                                            <p:strVal val="#ppt_x"/>
                                          </p:val>
                                        </p:tav>
                                        <p:tav tm="100000">
                                          <p:val>
                                            <p:strVal val="#ppt_x"/>
                                          </p:val>
                                        </p:tav>
                                      </p:tavLst>
                                    </p:anim>
                                    <p:anim calcmode="lin" valueType="num">
                                      <p:cBhvr additive="base">
                                        <p:cTn id="34" dur="25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250" fill="hold"/>
                                        <p:tgtEl>
                                          <p:spTgt spid="25"/>
                                        </p:tgtEl>
                                        <p:attrNameLst>
                                          <p:attrName>ppt_x</p:attrName>
                                        </p:attrNameLst>
                                      </p:cBhvr>
                                      <p:tavLst>
                                        <p:tav tm="0">
                                          <p:val>
                                            <p:strVal val="#ppt_x"/>
                                          </p:val>
                                        </p:tav>
                                        <p:tav tm="100000">
                                          <p:val>
                                            <p:strVal val="#ppt_x"/>
                                          </p:val>
                                        </p:tav>
                                      </p:tavLst>
                                    </p:anim>
                                    <p:anim calcmode="lin" valueType="num">
                                      <p:cBhvr additive="base">
                                        <p:cTn id="38" dur="25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250" fill="hold"/>
                                        <p:tgtEl>
                                          <p:spTgt spid="26"/>
                                        </p:tgtEl>
                                        <p:attrNameLst>
                                          <p:attrName>ppt_x</p:attrName>
                                        </p:attrNameLst>
                                      </p:cBhvr>
                                      <p:tavLst>
                                        <p:tav tm="0">
                                          <p:val>
                                            <p:strVal val="#ppt_x"/>
                                          </p:val>
                                        </p:tav>
                                        <p:tav tm="100000">
                                          <p:val>
                                            <p:strVal val="#ppt_x"/>
                                          </p:val>
                                        </p:tav>
                                      </p:tavLst>
                                    </p:anim>
                                    <p:anim calcmode="lin" valueType="num">
                                      <p:cBhvr additive="base">
                                        <p:cTn id="42"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2000">
              <a:srgbClr val="FFC000"/>
            </a:gs>
          </a:gsLst>
          <a:lin ang="108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675984" y="2363600"/>
            <a:ext cx="10840032" cy="21307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a:ln>
                  <a:noFill/>
                </a:ln>
                <a:solidFill>
                  <a:prstClr val="black"/>
                </a:solidFill>
                <a:effectLst/>
                <a:uLnTx/>
                <a:uFillTx/>
                <a:latin typeface="Metropolis Medium" panose="00000600000000000000" pitchFamily="50" charset="0"/>
                <a:ea typeface="+mj-ea"/>
                <a:cs typeface="+mj-cs"/>
              </a:rPr>
              <a:t>KEY PERFORMANCE</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8000" b="1" dirty="0">
                <a:solidFill>
                  <a:prstClr val="black"/>
                </a:solidFill>
                <a:latin typeface="Metropolis Medium" panose="00000600000000000000" pitchFamily="50" charset="0"/>
              </a:rPr>
              <a:t>METRICS</a:t>
            </a:r>
            <a:endParaRPr kumimoji="0" lang="en-US" sz="8000" b="1" i="0" u="none" strike="noStrike" kern="1200" cap="none" spc="0" normalizeH="0" baseline="0" noProof="0" dirty="0">
              <a:ln>
                <a:noFill/>
              </a:ln>
              <a:solidFill>
                <a:prstClr val="black"/>
              </a:solidFill>
              <a:effectLst/>
              <a:uLnTx/>
              <a:uFillTx/>
              <a:latin typeface="Metropolis Medium" panose="00000600000000000000" pitchFamily="50" charset="0"/>
              <a:ea typeface="+mj-ea"/>
              <a:cs typeface="+mj-cs"/>
            </a:endParaRPr>
          </a:p>
        </p:txBody>
      </p:sp>
      <p:sp>
        <p:nvSpPr>
          <p:cNvPr id="6" name="Isosceles Triangle 5">
            <a:extLst>
              <a:ext uri="{FF2B5EF4-FFF2-40B4-BE49-F238E27FC236}">
                <a16:creationId xmlns:a16="http://schemas.microsoft.com/office/drawing/2014/main" id="{129EAC65-8FD9-423F-8E6F-E8D69F3D84DB}"/>
              </a:ext>
            </a:extLst>
          </p:cNvPr>
          <p:cNvSpPr/>
          <p:nvPr/>
        </p:nvSpPr>
        <p:spPr>
          <a:xfrm>
            <a:off x="11168109" y="0"/>
            <a:ext cx="1023891" cy="6858000"/>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11945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302342" y="107576"/>
            <a:ext cx="9587315"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1: </a:t>
            </a:r>
            <a:r>
              <a:rPr kumimoji="0" lang="en-US" sz="30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rPr>
              <a:t>Year wise Loan </a:t>
            </a:r>
            <a:r>
              <a:rPr lang="en-US" sz="3000" b="1" dirty="0">
                <a:solidFill>
                  <a:prstClr val="white"/>
                </a:solidFill>
                <a:latin typeface="Metropolis Medium" panose="00000600000000000000" pitchFamily="50" charset="0"/>
              </a:rPr>
              <a:t>A</a:t>
            </a:r>
            <a:r>
              <a:rPr kumimoji="0" lang="en-US" sz="30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rPr>
              <a:t>mount Stats</a:t>
            </a:r>
          </a:p>
        </p:txBody>
      </p:sp>
      <p:sp>
        <p:nvSpPr>
          <p:cNvPr id="3" name="TextBox 2">
            <a:extLst>
              <a:ext uri="{FF2B5EF4-FFF2-40B4-BE49-F238E27FC236}">
                <a16:creationId xmlns:a16="http://schemas.microsoft.com/office/drawing/2014/main" id="{43994257-E68C-4572-AA58-0E45B97464C3}"/>
              </a:ext>
            </a:extLst>
          </p:cNvPr>
          <p:cNvSpPr txBox="1"/>
          <p:nvPr/>
        </p:nvSpPr>
        <p:spPr>
          <a:xfrm>
            <a:off x="2281235" y="4527897"/>
            <a:ext cx="7629525"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In 2011, we see the highest loan disbursement at $260.51M.</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A significant increase from $46.44M in 2010 and $14.39M in 2009.</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trend showcases rapid growth in loan volume, peaking in 2011, with slower activity prior to that.</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5" name="Picture 4">
            <a:extLst>
              <a:ext uri="{FF2B5EF4-FFF2-40B4-BE49-F238E27FC236}">
                <a16:creationId xmlns:a16="http://schemas.microsoft.com/office/drawing/2014/main" id="{B5E2E4A8-88C1-18E3-ECE2-FAB31442E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811" y="699308"/>
            <a:ext cx="7130374" cy="3545045"/>
          </a:xfrm>
          <a:prstGeom prst="rect">
            <a:avLst/>
          </a:prstGeom>
        </p:spPr>
      </p:pic>
    </p:spTree>
    <p:extLst>
      <p:ext uri="{BB962C8B-B14F-4D97-AF65-F5344CB8AC3E}">
        <p14:creationId xmlns:p14="http://schemas.microsoft.com/office/powerpoint/2010/main" val="137837152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46E8-5366-4C70-9B1A-74B6115CDB7B}"/>
              </a:ext>
            </a:extLst>
          </p:cNvPr>
          <p:cNvSpPr txBox="1">
            <a:spLocks/>
          </p:cNvSpPr>
          <p:nvPr/>
        </p:nvSpPr>
        <p:spPr>
          <a:xfrm>
            <a:off x="1147864" y="107576"/>
            <a:ext cx="10398868" cy="5041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C000"/>
                </a:solidFill>
                <a:effectLst/>
                <a:uLnTx/>
                <a:uFillTx/>
                <a:latin typeface="Metropolis Medium" panose="00000600000000000000" pitchFamily="50" charset="0"/>
                <a:ea typeface="+mj-ea"/>
                <a:cs typeface="+mj-cs"/>
              </a:rPr>
              <a:t>KPI 2: </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Grade and Sub-grade wise Revolving B</a:t>
            </a:r>
            <a:r>
              <a:rPr lang="en-US" sz="3000" b="1" dirty="0">
                <a:solidFill>
                  <a:schemeClr val="bg1"/>
                </a:solidFill>
                <a:latin typeface="Metropolis Medium" panose="00000600000000000000" pitchFamily="50" charset="0"/>
              </a:rPr>
              <a:t>a</a:t>
            </a:r>
            <a:r>
              <a:rPr kumimoji="0" lang="en-US" sz="3000" b="1" i="0" u="none" strike="noStrike" kern="1200" cap="none" spc="0" normalizeH="0" baseline="0" noProof="0" dirty="0">
                <a:ln>
                  <a:noFill/>
                </a:ln>
                <a:solidFill>
                  <a:schemeClr val="bg1"/>
                </a:solidFill>
                <a:effectLst/>
                <a:uLnTx/>
                <a:uFillTx/>
                <a:latin typeface="Metropolis Medium" panose="00000600000000000000" pitchFamily="50" charset="0"/>
                <a:ea typeface="+mj-ea"/>
                <a:cs typeface="+mj-cs"/>
              </a:rPr>
              <a:t>lance</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dirty="0">
              <a:ln>
                <a:noFill/>
              </a:ln>
              <a:solidFill>
                <a:prstClr val="white"/>
              </a:solidFill>
              <a:effectLst/>
              <a:uLnTx/>
              <a:uFillTx/>
              <a:latin typeface="Metropolis Medium" panose="00000600000000000000" pitchFamily="50" charset="0"/>
              <a:ea typeface="+mj-ea"/>
              <a:cs typeface="+mj-cs"/>
            </a:endParaRPr>
          </a:p>
        </p:txBody>
      </p:sp>
      <p:sp>
        <p:nvSpPr>
          <p:cNvPr id="3" name="TextBox 2">
            <a:extLst>
              <a:ext uri="{FF2B5EF4-FFF2-40B4-BE49-F238E27FC236}">
                <a16:creationId xmlns:a16="http://schemas.microsoft.com/office/drawing/2014/main" id="{91DF8836-9F7E-9D01-338A-0D2A22C4BFE4}"/>
              </a:ext>
            </a:extLst>
          </p:cNvPr>
          <p:cNvSpPr txBox="1"/>
          <p:nvPr/>
        </p:nvSpPr>
        <p:spPr>
          <a:xfrm>
            <a:off x="2281235" y="4595990"/>
            <a:ext cx="7629525"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highest Revolving Balance occurs in B4 and B5 sub-grades, each contributing around $35M.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Grades A and B show higher balances, while Grades D and E have lower balances.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rPr>
              <a:t>The lowest is in sub-grade E5 at $9M.</a:t>
            </a:r>
            <a:endParaRPr kumimoji="0" lang="en-IN" sz="1800" b="0" i="0" u="none" strike="noStrike" kern="1200" cap="none" spc="0" normalizeH="0" baseline="0" noProof="0" dirty="0">
              <a:ln>
                <a:noFill/>
              </a:ln>
              <a:solidFill>
                <a:prstClr val="white"/>
              </a:solidFill>
              <a:effectLst/>
              <a:uLnTx/>
              <a:uFillTx/>
              <a:latin typeface="Metropolis Medium" panose="00000600000000000000" pitchFamily="50" charset="0"/>
              <a:ea typeface="+mn-ea"/>
              <a:cs typeface="+mn-cs"/>
            </a:endParaRPr>
          </a:p>
        </p:txBody>
      </p:sp>
      <p:pic>
        <p:nvPicPr>
          <p:cNvPr id="7" name="Picture 6">
            <a:extLst>
              <a:ext uri="{FF2B5EF4-FFF2-40B4-BE49-F238E27FC236}">
                <a16:creationId xmlns:a16="http://schemas.microsoft.com/office/drawing/2014/main" id="{BCFB7FF2-6AFE-638A-9115-C2F9E22C5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678" y="709036"/>
            <a:ext cx="9192640" cy="3647196"/>
          </a:xfrm>
          <a:prstGeom prst="rect">
            <a:avLst/>
          </a:prstGeom>
        </p:spPr>
      </p:pic>
    </p:spTree>
    <p:extLst>
      <p:ext uri="{BB962C8B-B14F-4D97-AF65-F5344CB8AC3E}">
        <p14:creationId xmlns:p14="http://schemas.microsoft.com/office/powerpoint/2010/main" val="362048471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337</TotalTime>
  <Words>875</Words>
  <Application>Microsoft Office PowerPoint</Application>
  <PresentationFormat>Widescreen</PresentationFormat>
  <Paragraphs>128</Paragraphs>
  <Slides>21</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Aptos</vt:lpstr>
      <vt:lpstr>Aptos Display</vt:lpstr>
      <vt:lpstr>Arial</vt:lpstr>
      <vt:lpstr>Arial Rounded MT Bold</vt:lpstr>
      <vt:lpstr>Calibri</vt:lpstr>
      <vt:lpstr>Calibri Light</vt:lpstr>
      <vt:lpstr>Geometr415 Blk BT</vt:lpstr>
      <vt:lpstr>Metropolis Medium</vt:lpstr>
      <vt:lpstr>Montserrat</vt:lpstr>
      <vt:lpstr>Roboto Bold</vt:lpstr>
      <vt:lpstr>Showcard Gothic</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Ramesh Rajbhar</dc:creator>
  <cp:lastModifiedBy>Gauri Jiddewar</cp:lastModifiedBy>
  <cp:revision>22</cp:revision>
  <dcterms:created xsi:type="dcterms:W3CDTF">2024-09-28T12:56:04Z</dcterms:created>
  <dcterms:modified xsi:type="dcterms:W3CDTF">2024-10-04T10:12:19Z</dcterms:modified>
</cp:coreProperties>
</file>